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Ex2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556" r:id="rId5"/>
    <p:sldId id="484" r:id="rId6"/>
    <p:sldId id="561" r:id="rId7"/>
    <p:sldId id="563" r:id="rId8"/>
    <p:sldId id="564" r:id="rId9"/>
    <p:sldId id="312" r:id="rId10"/>
    <p:sldId id="558" r:id="rId11"/>
    <p:sldId id="559" r:id="rId12"/>
    <p:sldId id="560" r:id="rId13"/>
    <p:sldId id="562" r:id="rId14"/>
    <p:sldId id="547" r:id="rId15"/>
    <p:sldId id="442" r:id="rId16"/>
  </p:sldIdLst>
  <p:sldSz cx="9144000" cy="5143500" type="screen16x9"/>
  <p:notesSz cx="6799263" cy="9929813"/>
  <p:defaultTextStyle>
    <a:defPPr>
      <a:defRPr lang="en-GB"/>
    </a:defPPr>
    <a:lvl1pPr marL="0" indent="0" algn="l" rtl="0" eaLnBrk="1" fontAlgn="base" hangingPunct="1">
      <a:spcBef>
        <a:spcPct val="0"/>
      </a:spcBef>
      <a:spcAft>
        <a:spcPts val="600"/>
      </a:spcAft>
      <a:buClr>
        <a:schemeClr val="tx1"/>
      </a:buClr>
      <a:buFontTx/>
      <a:buNone/>
      <a:defRPr sz="1800" b="1">
        <a:solidFill>
          <a:schemeClr val="accent1"/>
        </a:solidFill>
        <a:latin typeface="+mn-lt"/>
        <a:ea typeface="+mn-ea"/>
        <a:cs typeface="+mn-cs"/>
      </a:defRPr>
    </a:lvl1pPr>
    <a:lvl2pPr marL="0" indent="0" algn="l" rtl="0" eaLnBrk="1" fontAlgn="base" hangingPunct="1">
      <a:spcBef>
        <a:spcPct val="0"/>
      </a:spcBef>
      <a:spcAft>
        <a:spcPts val="600"/>
      </a:spcAft>
      <a:buClr>
        <a:schemeClr val="tx1"/>
      </a:buClr>
      <a:buFontTx/>
      <a:buNone/>
      <a:defRPr sz="1800">
        <a:solidFill>
          <a:schemeClr val="tx1"/>
        </a:solidFill>
        <a:latin typeface="+mn-lt"/>
        <a:ea typeface="+mn-ea"/>
      </a:defRPr>
    </a:lvl2pPr>
    <a:lvl3pPr marL="27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Arial" panose="020B0604020202020204" pitchFamily="34" charset="0"/>
      <a:buChar char="•"/>
      <a:defRPr sz="1800">
        <a:solidFill>
          <a:schemeClr val="tx1"/>
        </a:solidFill>
        <a:latin typeface="+mn-lt"/>
        <a:ea typeface="+mn-ea"/>
      </a:defRPr>
    </a:lvl3pPr>
    <a:lvl4pPr marL="54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Arial" panose="020B0604020202020204" pitchFamily="34" charset="0"/>
      <a:buChar char="-"/>
      <a:defRPr sz="1800">
        <a:solidFill>
          <a:schemeClr val="tx1"/>
        </a:solidFill>
        <a:latin typeface="+mn-lt"/>
        <a:ea typeface="+mn-ea"/>
      </a:defRPr>
    </a:lvl4pPr>
    <a:lvl5pPr marL="81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Arial" panose="020B0604020202020204" pitchFamily="34" charset="0"/>
      <a:buChar char="◦"/>
      <a:defRPr sz="1800">
        <a:solidFill>
          <a:schemeClr val="tx1"/>
        </a:solidFill>
        <a:latin typeface="+mn-lt"/>
        <a:ea typeface="+mn-ea"/>
      </a:defRPr>
    </a:lvl5pPr>
    <a:lvl6pPr marL="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+mj-lt"/>
      <a:buAutoNum type="arabicPeriod"/>
      <a:defRPr sz="1800">
        <a:solidFill>
          <a:schemeClr val="tx1"/>
        </a:solidFill>
        <a:latin typeface="+mn-lt"/>
        <a:ea typeface="+mn-ea"/>
      </a:defRPr>
    </a:lvl6pPr>
    <a:lvl7pPr marL="54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+mj-lt"/>
      <a:buAutoNum type="alphaLcPeriod"/>
      <a:defRPr sz="1800">
        <a:solidFill>
          <a:schemeClr val="tx1"/>
        </a:solidFill>
        <a:latin typeface="+mn-lt"/>
        <a:ea typeface="+mn-ea"/>
      </a:defRPr>
    </a:lvl7pPr>
    <a:lvl8pPr marL="81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+mj-lt"/>
      <a:buAutoNum type="romanLcPeriod"/>
      <a:defRPr sz="1800">
        <a:solidFill>
          <a:schemeClr val="tx1"/>
        </a:solidFill>
        <a:latin typeface="+mn-lt"/>
        <a:ea typeface="+mn-ea"/>
      </a:defRPr>
    </a:lvl8pPr>
    <a:lvl9pPr marL="0" indent="0" algn="l" rtl="0" eaLnBrk="1" fontAlgn="base" hangingPunct="1">
      <a:spcBef>
        <a:spcPct val="0"/>
      </a:spcBef>
      <a:spcAft>
        <a:spcPts val="600"/>
      </a:spcAft>
      <a:buClr>
        <a:schemeClr val="tx1"/>
      </a:buClr>
      <a:buFontTx/>
      <a:buNone/>
      <a:defRPr sz="2400">
        <a:solidFill>
          <a:schemeClr val="accent2"/>
        </a:solidFill>
        <a:latin typeface="+mn-lt"/>
        <a:ea typeface="+mn-ea"/>
      </a:defRPr>
    </a:lvl9pPr>
  </p:defaultTextStyle>
  <p:extLst>
    <p:ext uri="{EFAFB233-063F-42B5-8137-9DF3F51BA10A}">
      <p15:sldGuideLst xmlns:p15="http://schemas.microsoft.com/office/powerpoint/2012/main">
        <p15:guide id="1" orient="horz" pos="962" userDrawn="1">
          <p15:clr>
            <a:srgbClr val="A4A3A4"/>
          </p15:clr>
        </p15:guide>
        <p15:guide id="2" pos="748" userDrawn="1">
          <p15:clr>
            <a:srgbClr val="A4A3A4"/>
          </p15:clr>
        </p15:guide>
        <p15:guide id="3" orient="horz" pos="22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arah McGugan" initials="Z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8" autoAdjust="0"/>
    <p:restoredTop sz="96215" autoAdjust="0"/>
  </p:normalViewPr>
  <p:slideViewPr>
    <p:cSldViewPr snapToGrid="0">
      <p:cViewPr varScale="1">
        <p:scale>
          <a:sx n="98" d="100"/>
          <a:sy n="98" d="100"/>
        </p:scale>
        <p:origin x="276" y="60"/>
      </p:cViewPr>
      <p:guideLst>
        <p:guide orient="horz" pos="962"/>
        <p:guide pos="748"/>
        <p:guide orient="horz" pos="2255"/>
      </p:guideLst>
    </p:cSldViewPr>
  </p:slideViewPr>
  <p:outlineViewPr>
    <p:cViewPr>
      <p:scale>
        <a:sx n="33" d="100"/>
        <a:sy n="33" d="100"/>
      </p:scale>
      <p:origin x="0" y="-171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\\SWADCS01\REVMOD\P&amp;S\REG\Clause%2035A\Tariff%20Revision%20April%2027\CIRP\Presentation%20tables.xlsx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\\SWADCS01\REVMOD\P&amp;S\REG\Clause%2035A\Tariff%20Revision%20April%2027\CIRP\Presentation%20tables.xlsx" TargetMode="External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SWEB!$AB$5:$AB$29</cx:f>
        <cx:lvl ptCount="8">
          <cx:pt idx="0">Nov 25 DCP66A</cx:pt>
          <cx:pt idx="1">Return</cx:pt>
          <cx:pt idx="2">Prescribed Rates</cx:pt>
          <cx:pt idx="3">Smart Meter Communication Licensee Costs</cx:pt>
          <cx:pt idx="4">Tax allowance</cx:pt>
          <cx:pt idx="5">Correction term</cx:pt>
          <cx:pt idx="6">Inflation</cx:pt>
          <cx:pt idx="7">Tariff Revision Apr 27</cx:pt>
        </cx:lvl>
      </cx:strDim>
      <cx:numDim type="val">
        <cx:f>SWEB!$AC$5:$AC$29</cx:f>
        <cx:lvl ptCount="8" formatCode="_-* #,##0.0_-;\-* #,##0.0_-;_-* &quot;-&quot;??_-;_-@_-">
          <cx:pt idx="0">2215.0207110830006</cx:pt>
          <cx:pt idx="1">1.182754276487658</cx:pt>
          <cx:pt idx="2">-16.844633305907056</cx:pt>
          <cx:pt idx="3">59.128455616277989</cx:pt>
          <cx:pt idx="4">3.2602888265615859</cx:pt>
          <cx:pt idx="5">-19.408452231532578</cx:pt>
          <cx:pt idx="6">9.0944623325627276</cx:pt>
          <cx:pt idx="7">-2251.2362359755962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algn="ctr" rtl="0">
              <a:defRPr/>
            </a:pPr>
            <a:r>
              <a:rPr lang="en-US" sz="1400" b="1" i="0" u="none" strike="noStrike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Headline Changes From Previous Submission 2027/28</a:t>
            </a:r>
            <a:endParaRPr lang="en-GB" sz="1400" b="0" i="0" u="none" strike="noStrike" baseline="0" dirty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endParaRPr>
          </a:p>
        </cx:rich>
      </cx:tx>
    </cx:title>
    <cx:plotArea>
      <cx:plotAreaRegion>
        <cx:series layoutId="waterfall" uniqueId="{4085A306-8F42-4948-B8F5-500B6499E15A}">
          <cx:dataPt idx="0">
            <cx:spPr>
              <a:solidFill>
                <a:sysClr val="windowText" lastClr="000000"/>
              </a:solidFill>
            </cx:spPr>
          </cx:dataPt>
          <cx:dataPt idx="7">
            <cx:spPr>
              <a:solidFill>
                <a:sysClr val="windowText" lastClr="000000"/>
              </a:solidFill>
            </cx:spPr>
          </cx:dataPt>
          <cx:dataPt idx="10">
            <cx:spPr>
              <a:solidFill>
                <a:sysClr val="windowText" lastClr="000000"/>
              </a:solidFill>
            </cx:spPr>
          </cx:dataPt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/>
                </a:pPr>
                <a:endParaRPr lang="en-GB" sz="900" b="0" i="0" u="none" strike="noStrike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Calibri" panose="020F0502020204030204"/>
                </a:endParaRPr>
              </a:p>
            </cx:txPr>
            <cx:dataLabelHidden idx="0"/>
            <cx:dataLabelHidden idx="7"/>
            <cx:dataLabelHidden idx="10"/>
          </cx:dataLabels>
          <cx:dataId val="0"/>
          <cx:layoutPr>
            <cx:subtotals/>
          </cx:layoutPr>
        </cx:series>
      </cx:plotAreaRegion>
      <cx:axis id="0">
        <cx:catScaling gapWidth="0.5"/>
        <cx:tickLabels/>
      </cx:axis>
      <cx:axis id="1">
        <cx:valScaling min="2190"/>
        <cx:majorGridlines/>
        <cx:tickLabels/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SWEB!$AN$6:$AN$20</cx:f>
        <cx:lvl ptCount="15">
          <cx:pt idx="0">Fast money</cx:pt>
          <cx:pt idx="1">Depreciation</cx:pt>
          <cx:pt idx="2">Return</cx:pt>
          <cx:pt idx="3">Licence Fee Payments</cx:pt>
          <cx:pt idx="4">Prescribed Rates</cx:pt>
          <cx:pt idx="5">Pass-through Transmission Connection Point Charges</cx:pt>
          <cx:pt idx="6">Smart Meter Communication Licensee Costs</cx:pt>
          <cx:pt idx="7">Smart Meter Information Technology Costs</cx:pt>
          <cx:pt idx="8">Ring Fence Costs</cx:pt>
          <cx:pt idx="9">Pension Scheme Established Deficit repair expenditure</cx:pt>
          <cx:pt idx="10">Output delivery incentive</cx:pt>
          <cx:pt idx="11">Tax allowance</cx:pt>
          <cx:pt idx="12">Correction term</cx:pt>
          <cx:pt idx="13">Legacy Allowed Revenue</cx:pt>
          <cx:pt idx="14">Total allowed revenue</cx:pt>
        </cx:lvl>
      </cx:strDim>
      <cx:numDim type="val">
        <cx:f>SWEB!$AO$6:$AO$20</cx:f>
        <cx:lvl ptCount="15" formatCode="0.0">
          <cx:pt idx="0">330.44248259840867</cx:pt>
          <cx:pt idx="1">836.20002670649205</cx:pt>
          <cx:pt idx="2">573.30327442662497</cx:pt>
          <cx:pt idx="3">12.89449674734329</cx:pt>
          <cx:pt idx="4">179.63282733999998</cx:pt>
          <cx:pt idx="5">45.9262924186351</cx:pt>
          <cx:pt idx="6">69.735950276768776</cx:pt>
          <cx:pt idx="7">0.99733330532374653</cx:pt>
          <cx:pt idx="8">0.090634911227766374</cx:pt>
          <cx:pt idx="9">-15.644140142929835</cx:pt>
          <cx:pt idx="10">27.461362642907794</cx:pt>
          <cx:pt idx="11">96.791297428790116</cx:pt>
          <cx:pt idx="12">88.305214374394509</cx:pt>
          <cx:pt idx="13">5.0991829416089143</cx:pt>
          <cx:pt idx="14">-2251.2362359755962</cx:pt>
        </cx:lvl>
      </cx:numDim>
    </cx:data>
  </cx:chartData>
  <cx:chart>
    <cx:title pos="t" align="ctr" overlay="0">
      <cx:tx>
        <cx:txData>
          <cx:v>NGED 2027/28 Allowed Revenue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n-GB" sz="1400" b="0" i="0" u="none" strike="noStrike" baseline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rPr>
            <a:t>NGED 2027/28 Allowed Revenue</a:t>
          </a:r>
        </a:p>
      </cx:txPr>
    </cx:title>
    <cx:plotArea>
      <cx:plotAreaRegion>
        <cx:series layoutId="waterfall" uniqueId="{D92A7147-5740-44CA-ACA2-6BFF3EEF6AE4}">
          <cx:tx>
            <cx:txData>
              <cx:f>SWEB!$AO$5</cx:f>
              <cx:v>2027/28</cx:v>
            </cx:txData>
          </cx:tx>
          <cx:dataPt idx="14">
            <cx:spPr>
              <a:solidFill>
                <a:sysClr val="windowText" lastClr="000000"/>
              </a:solidFill>
            </cx:spPr>
          </cx:dataPt>
          <cx:dataLabels pos="outEnd">
            <cx:visibility seriesName="0" categoryName="0" value="1"/>
            <cx:dataLabelHidden idx="14"/>
          </cx:dataLabels>
          <cx:dataId val="0"/>
          <cx:layoutPr>
            <cx:subtotals/>
          </cx:layoutPr>
        </cx:series>
      </cx:plotAreaRegion>
      <cx:axis id="0">
        <cx:catScaling gapWidth="0.5"/>
        <cx:tickLabels/>
      </cx:axis>
      <cx:axis id="1">
        <cx:valScaling min="0"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6643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623" y="1"/>
            <a:ext cx="2946642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D8211FFE-B3EB-1B4F-A849-3CF65CAE83E6}" type="datetime1">
              <a:rPr lang="en-GB" smtClean="0"/>
              <a:t>19/03/2026</a:t>
            </a:fld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33982"/>
            <a:ext cx="2946643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623" y="9433982"/>
            <a:ext cx="2946642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350ECF5C-888C-41F6-A366-B80CE9FF0D5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1783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146" y="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31C4EFE-BC34-5643-BA96-233A28E9007A}" type="datetime1">
              <a:rPr lang="en-GB" smtClean="0"/>
              <a:t>19/03/2026</a:t>
            </a:fld>
            <a:endParaRPr lang="en-GB" dirty="0"/>
          </a:p>
        </p:txBody>
      </p:sp>
      <p:sp>
        <p:nvSpPr>
          <p:cNvPr id="1085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8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23" y="4716992"/>
            <a:ext cx="5438820" cy="446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3234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146" y="943234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779895-3E67-4CB8-BE0C-23F3FD5FF7F3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162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609539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121908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828618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2438158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3047696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235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73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313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D8CDB5-958E-4EBE-8C05-3F9C84B061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DC1A31-5068-457A-9EB8-1CE2FB67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704472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83EBF3A2-2E7C-4F57-BC5D-3417991A9CB8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6228000" y="1062500"/>
            <a:ext cx="259200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7845B65-2392-4819-94E4-E3EB31C4C4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5544000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55748E-1187-40E6-90FF-F8CB13BA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1060961F-7E65-4122-8275-120EE663A9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D1AD628-1E99-41AE-A4DE-E8D47E3F2A00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6" name="Guidance note">
              <a:extLst>
                <a:ext uri="{FF2B5EF4-FFF2-40B4-BE49-F238E27FC236}">
                  <a16:creationId xmlns:a16="http://schemas.microsoft.com/office/drawing/2014/main" id="{C3AD16BC-865F-4730-B576-3924C11BBB5C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918825A-E661-4165-AFAF-DF026ACCBF7D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8" name="Picture 3">
                <a:extLst>
                  <a:ext uri="{FF2B5EF4-FFF2-40B4-BE49-F238E27FC236}">
                    <a16:creationId xmlns:a16="http://schemas.microsoft.com/office/drawing/2014/main" id="{D670EEFD-71A1-460B-93B0-010CABE4F6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Rounded Rectangle 20">
                <a:extLst>
                  <a:ext uri="{FF2B5EF4-FFF2-40B4-BE49-F238E27FC236}">
                    <a16:creationId xmlns:a16="http://schemas.microsoft.com/office/drawing/2014/main" id="{518490A9-DA83-4553-86AD-17100E2D20AB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1" name="Guidance note">
            <a:extLst>
              <a:ext uri="{FF2B5EF4-FFF2-40B4-BE49-F238E27FC236}">
                <a16:creationId xmlns:a16="http://schemas.microsoft.com/office/drawing/2014/main" id="{00BC0673-5213-4DA3-BE67-C1DB97C4A10F}"/>
              </a:ext>
            </a:extLst>
          </p:cNvPr>
          <p:cNvSpPr/>
          <p:nvPr userDrawn="1"/>
        </p:nvSpPr>
        <p:spPr>
          <a:xfrm>
            <a:off x="9206425" y="2167651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11550186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FC37DAF-12F7-4FE3-99E2-B1BC731C4C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C6E2C5-7988-4109-B04E-4C5B434E0D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Chart Placeholder 5">
            <a:extLst>
              <a:ext uri="{FF2B5EF4-FFF2-40B4-BE49-F238E27FC236}">
                <a16:creationId xmlns:a16="http://schemas.microsoft.com/office/drawing/2014/main" id="{59BB4BB1-10D0-4A42-B2B1-1F058F0E5999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6228000" y="1062500"/>
            <a:ext cx="259200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803B18-A6C4-48D8-9A57-624954E4C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3A40AB7-029F-4311-80FC-0AAAE2F69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78705A-DCC5-4C39-8BC7-0071FE0B6E9D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8" name="Guidance note">
              <a:extLst>
                <a:ext uri="{FF2B5EF4-FFF2-40B4-BE49-F238E27FC236}">
                  <a16:creationId xmlns:a16="http://schemas.microsoft.com/office/drawing/2014/main" id="{C6E2522F-9DAA-41D3-8636-CA2AD6DF26DE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F8CA62A-2C50-48E5-8954-5C3104C2B475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1" name="Picture 3">
                <a:extLst>
                  <a:ext uri="{FF2B5EF4-FFF2-40B4-BE49-F238E27FC236}">
                    <a16:creationId xmlns:a16="http://schemas.microsoft.com/office/drawing/2014/main" id="{37ACEAC6-5EC9-49C5-A059-7A0DC1FCC3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ounded Rectangle 20">
                <a:extLst>
                  <a:ext uri="{FF2B5EF4-FFF2-40B4-BE49-F238E27FC236}">
                    <a16:creationId xmlns:a16="http://schemas.microsoft.com/office/drawing/2014/main" id="{13E90BA5-7852-4BC3-A7C6-1D57B4B47762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Guidance note">
            <a:extLst>
              <a:ext uri="{FF2B5EF4-FFF2-40B4-BE49-F238E27FC236}">
                <a16:creationId xmlns:a16="http://schemas.microsoft.com/office/drawing/2014/main" id="{395CA386-D2EE-45ED-B3EB-20DC32FFECC9}"/>
              </a:ext>
            </a:extLst>
          </p:cNvPr>
          <p:cNvSpPr/>
          <p:nvPr userDrawn="1"/>
        </p:nvSpPr>
        <p:spPr>
          <a:xfrm>
            <a:off x="9206425" y="2167651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3060879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820A5-9B9A-4B03-84D6-6834D49C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hart Placeholder 5">
            <a:extLst>
              <a:ext uri="{FF2B5EF4-FFF2-40B4-BE49-F238E27FC236}">
                <a16:creationId xmlns:a16="http://schemas.microsoft.com/office/drawing/2014/main" id="{BB756EA4-8862-4B57-AC57-F64C8CF382C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23850" y="1062500"/>
            <a:ext cx="849600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 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91E4EDE-F73E-4D47-BE09-9DA6C99359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12" name="Guidance note">
            <a:extLst>
              <a:ext uri="{FF2B5EF4-FFF2-40B4-BE49-F238E27FC236}">
                <a16:creationId xmlns:a16="http://schemas.microsoft.com/office/drawing/2014/main" id="{DF4D906A-19FE-4A37-9F71-EBD603DB8313}"/>
              </a:ext>
            </a:extLst>
          </p:cNvPr>
          <p:cNvSpPr/>
          <p:nvPr userDrawn="1"/>
        </p:nvSpPr>
        <p:spPr>
          <a:xfrm>
            <a:off x="9206425" y="0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241192424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rt Placeholder 5"/>
          <p:cNvSpPr>
            <a:spLocks noGrp="1"/>
          </p:cNvSpPr>
          <p:nvPr>
            <p:ph type="chart" sz="quarter" idx="15" hasCustomPrompt="1"/>
          </p:nvPr>
        </p:nvSpPr>
        <p:spPr>
          <a:xfrm>
            <a:off x="323850" y="1062500"/>
            <a:ext cx="554355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AF0A20-4521-4105-B244-E4D7D8DC46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F3D2E9-D3DF-4073-8942-F51EDC9F9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B8E8D2DA-923C-46FD-AE23-D8997A885C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54C5F39-EE55-4150-AE38-A7A999F3BA25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5" name="Guidance note">
              <a:extLst>
                <a:ext uri="{FF2B5EF4-FFF2-40B4-BE49-F238E27FC236}">
                  <a16:creationId xmlns:a16="http://schemas.microsoft.com/office/drawing/2014/main" id="{025D7FB3-CF69-4E08-8922-003EB4E3975F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28045C4-A569-4BC0-A2C6-680DA6826114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0FD70A2C-539C-4A23-AF36-00B08ACFA1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Rounded Rectangle 20">
                <a:extLst>
                  <a:ext uri="{FF2B5EF4-FFF2-40B4-BE49-F238E27FC236}">
                    <a16:creationId xmlns:a16="http://schemas.microsoft.com/office/drawing/2014/main" id="{A36B5CC0-766A-45B5-97A8-7C56DFCFC8EE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9" name="Guidance note">
            <a:extLst>
              <a:ext uri="{FF2B5EF4-FFF2-40B4-BE49-F238E27FC236}">
                <a16:creationId xmlns:a16="http://schemas.microsoft.com/office/drawing/2014/main" id="{9FC3F62A-60AD-47BF-8C6C-EA4FD3505A95}"/>
              </a:ext>
            </a:extLst>
          </p:cNvPr>
          <p:cNvSpPr/>
          <p:nvPr userDrawn="1"/>
        </p:nvSpPr>
        <p:spPr>
          <a:xfrm>
            <a:off x="9206425" y="2167651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3252957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V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F5B49068-D080-4ACE-BA89-F101FF74DD6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230DD3F-5BD6-47DB-88DD-B17645228A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5F1110-D46C-45FE-84D5-25150A01F2E3}"/>
              </a:ext>
            </a:extLst>
          </p:cNvPr>
          <p:cNvCxnSpPr>
            <a:cxnSpLocks/>
          </p:cNvCxnSpPr>
          <p:nvPr userDrawn="1"/>
        </p:nvCxnSpPr>
        <p:spPr>
          <a:xfrm>
            <a:off x="323850" y="2218065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E544F918-5B29-4CA8-B698-287CEE5C612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3851" y="1062000"/>
            <a:ext cx="994286" cy="10800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C926757-B24B-4CFA-A750-5FFEEEF69A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850" y="2311146"/>
            <a:ext cx="2592388" cy="1087477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400"/>
            </a:lvl1pPr>
            <a:lvl2pPr>
              <a:spcBef>
                <a:spcPts val="0"/>
              </a:spcBef>
              <a:spcAft>
                <a:spcPts val="200"/>
              </a:spcAft>
              <a:defRPr sz="14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12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341570-0A8C-4A6D-9F75-3FF3D8333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65364470-3814-46DA-81B6-9B6ABEDC8B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E9C2C4D-4ACC-4F73-A4B9-04807E3ACA87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9" name="Guidance note">
              <a:extLst>
                <a:ext uri="{FF2B5EF4-FFF2-40B4-BE49-F238E27FC236}">
                  <a16:creationId xmlns:a16="http://schemas.microsoft.com/office/drawing/2014/main" id="{E9DBA4A0-469B-42D9-A384-66D0F7F5CF1C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F513AB0-B464-432C-96F6-C01AE1AD8963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1" name="Picture 3">
                <a:extLst>
                  <a:ext uri="{FF2B5EF4-FFF2-40B4-BE49-F238E27FC236}">
                    <a16:creationId xmlns:a16="http://schemas.microsoft.com/office/drawing/2014/main" id="{69D17DA6-BCD4-4046-9D31-CF5D433902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ounded Rectangle 20">
                <a:extLst>
                  <a:ext uri="{FF2B5EF4-FFF2-40B4-BE49-F238E27FC236}">
                    <a16:creationId xmlns:a16="http://schemas.microsoft.com/office/drawing/2014/main" id="{8B82DBD2-6FB6-4465-9E2D-6DA528C0AEC4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Round Diagonal Corner Rectangle 4">
            <a:extLst>
              <a:ext uri="{FF2B5EF4-FFF2-40B4-BE49-F238E27FC236}">
                <a16:creationId xmlns:a16="http://schemas.microsoft.com/office/drawing/2014/main" id="{CCFF34D1-F27E-4737-B8CF-F9385F2D624E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</a:t>
            </a: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it may </a:t>
            </a: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74221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V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8B2B09D-D81C-4260-912F-CB531B07FB99}"/>
              </a:ext>
            </a:extLst>
          </p:cNvPr>
          <p:cNvCxnSpPr>
            <a:cxnSpLocks/>
          </p:cNvCxnSpPr>
          <p:nvPr userDrawn="1"/>
        </p:nvCxnSpPr>
        <p:spPr>
          <a:xfrm>
            <a:off x="323850" y="2061354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A143F75-F1B4-412B-A3E2-850CC3D2A5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850" y="2154435"/>
            <a:ext cx="2592388" cy="1384995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spcBef>
                <a:spcPts val="600"/>
              </a:spcBef>
              <a:spcAft>
                <a:spcPts val="0"/>
              </a:spcAft>
              <a:defRPr sz="1400"/>
            </a:lvl2pPr>
            <a:lvl3pPr marL="0" indent="0">
              <a:spcBef>
                <a:spcPts val="600"/>
              </a:spcBef>
              <a:spcAft>
                <a:spcPts val="0"/>
              </a:spcAft>
              <a:buFontTx/>
              <a:buNone/>
              <a:defRPr sz="1400"/>
            </a:lvl3pPr>
            <a:lvl4pPr marL="213690" indent="-209974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/>
            </a:lvl4pPr>
            <a:lvl5pPr marL="419946" indent="-209974">
              <a:spcBef>
                <a:spcPts val="6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988D91BD-83E2-4D8E-A9D9-FB230B58F4C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3851" y="1062001"/>
            <a:ext cx="839787" cy="91281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C82E8DE-D700-4FDB-B492-FBBE73708601}"/>
              </a:ext>
            </a:extLst>
          </p:cNvPr>
          <p:cNvCxnSpPr>
            <a:cxnSpLocks/>
          </p:cNvCxnSpPr>
          <p:nvPr userDrawn="1"/>
        </p:nvCxnSpPr>
        <p:spPr>
          <a:xfrm>
            <a:off x="3276600" y="2061354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A797DDDD-D10E-4826-9799-F77851FA3A1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76600" y="2154435"/>
            <a:ext cx="2592388" cy="1384995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spcBef>
                <a:spcPts val="600"/>
              </a:spcBef>
              <a:spcAft>
                <a:spcPts val="0"/>
              </a:spcAft>
              <a:defRPr sz="1400"/>
            </a:lvl2pPr>
            <a:lvl3pPr marL="0" indent="0">
              <a:spcBef>
                <a:spcPts val="600"/>
              </a:spcBef>
              <a:spcAft>
                <a:spcPts val="0"/>
              </a:spcAft>
              <a:buFontTx/>
              <a:buNone/>
              <a:defRPr sz="1400"/>
            </a:lvl3pPr>
            <a:lvl4pPr marL="213690" indent="-209974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/>
            </a:lvl4pPr>
            <a:lvl5pPr marL="419946" indent="-209974">
              <a:spcBef>
                <a:spcPts val="6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BE7E812B-C0C2-4E15-A5E1-88C8711771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76601" y="1062001"/>
            <a:ext cx="839787" cy="91281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E4984C-A870-48D7-A38E-4D226B28CF21}"/>
              </a:ext>
            </a:extLst>
          </p:cNvPr>
          <p:cNvCxnSpPr>
            <a:cxnSpLocks/>
          </p:cNvCxnSpPr>
          <p:nvPr userDrawn="1"/>
        </p:nvCxnSpPr>
        <p:spPr>
          <a:xfrm>
            <a:off x="6227762" y="2061354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D3ACC50D-43D4-45A0-975F-9B408E6BD14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27762" y="2154435"/>
            <a:ext cx="2592388" cy="1384995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spcBef>
                <a:spcPts val="600"/>
              </a:spcBef>
              <a:spcAft>
                <a:spcPts val="0"/>
              </a:spcAft>
              <a:defRPr sz="1400"/>
            </a:lvl2pPr>
            <a:lvl3pPr marL="0" indent="0">
              <a:spcBef>
                <a:spcPts val="600"/>
              </a:spcBef>
              <a:spcAft>
                <a:spcPts val="0"/>
              </a:spcAft>
              <a:buFontTx/>
              <a:buNone/>
              <a:defRPr sz="1400"/>
            </a:lvl3pPr>
            <a:lvl4pPr marL="213690" indent="-209974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/>
            </a:lvl4pPr>
            <a:lvl5pPr marL="419946" indent="-209974">
              <a:spcBef>
                <a:spcPts val="6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B3C3C8F3-419D-4EF9-BB29-AE7F1F1732D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7763" y="1062001"/>
            <a:ext cx="839787" cy="91281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BB4D65-DB5D-4395-AECD-E4A4DD1DC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BD674DDD-BACE-4633-A51D-B34FB33EEC8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228725" y="1062000"/>
            <a:ext cx="1687514" cy="1025922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100"/>
            </a:lvl1pPr>
            <a:lvl2pPr>
              <a:spcBef>
                <a:spcPts val="0"/>
              </a:spcBef>
              <a:spcAft>
                <a:spcPts val="200"/>
              </a:spcAft>
              <a:defRPr sz="11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9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9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9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901DDDCC-04BF-4981-893E-E22AFEDF5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181475" y="1062000"/>
            <a:ext cx="1687514" cy="1025922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100"/>
            </a:lvl1pPr>
            <a:lvl2pPr>
              <a:spcBef>
                <a:spcPts val="0"/>
              </a:spcBef>
              <a:spcAft>
                <a:spcPts val="200"/>
              </a:spcAft>
              <a:defRPr sz="11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9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9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9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F15142A3-375C-45DF-AF42-2245E24CD46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134225" y="1062000"/>
            <a:ext cx="1687514" cy="1025922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100"/>
            </a:lvl1pPr>
            <a:lvl2pPr>
              <a:spcBef>
                <a:spcPts val="0"/>
              </a:spcBef>
              <a:spcAft>
                <a:spcPts val="200"/>
              </a:spcAft>
              <a:defRPr sz="11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9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9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9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7" name="Footer Placeholder 2">
            <a:extLst>
              <a:ext uri="{FF2B5EF4-FFF2-40B4-BE49-F238E27FC236}">
                <a16:creationId xmlns:a16="http://schemas.microsoft.com/office/drawing/2014/main" id="{45A0E1D1-8595-4E45-A401-A475018540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815125D-7568-4091-BEEB-35B82C7A282E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44" name="Guidance note">
              <a:extLst>
                <a:ext uri="{FF2B5EF4-FFF2-40B4-BE49-F238E27FC236}">
                  <a16:creationId xmlns:a16="http://schemas.microsoft.com/office/drawing/2014/main" id="{05DADCA8-9F14-4D3E-AEA6-3968A4B99D52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5567F3E-A867-493E-9CDF-6C283ED69FB4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46" name="Picture 3">
                <a:extLst>
                  <a:ext uri="{FF2B5EF4-FFF2-40B4-BE49-F238E27FC236}">
                    <a16:creationId xmlns:a16="http://schemas.microsoft.com/office/drawing/2014/main" id="{EF71D8E4-9AAD-42D4-BB7D-BD4FF105C4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Rounded Rectangle 20">
                <a:extLst>
                  <a:ext uri="{FF2B5EF4-FFF2-40B4-BE49-F238E27FC236}">
                    <a16:creationId xmlns:a16="http://schemas.microsoft.com/office/drawing/2014/main" id="{F43BCCBD-E91E-4385-9D1C-933F4A1EFF49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8" name="Round Diagonal Corner Rectangle 4">
            <a:extLst>
              <a:ext uri="{FF2B5EF4-FFF2-40B4-BE49-F238E27FC236}">
                <a16:creationId xmlns:a16="http://schemas.microsoft.com/office/drawing/2014/main" id="{DCC9EC93-F46B-4A7B-8A65-57D85F810085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</a:t>
            </a: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it may </a:t>
            </a: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1567497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5406806-C157-486B-910B-A52A24A4A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85" y="1058863"/>
            <a:ext cx="4033839" cy="868039"/>
          </a:xfrm>
        </p:spPr>
        <p:txBody>
          <a:bodyPr anchor="t" anchorCtr="0"/>
          <a:lstStyle>
            <a:lvl1pPr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F50055F-31FC-4AB6-89E2-4D2F6BB142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9485" y="2600550"/>
            <a:ext cx="4033839" cy="523220"/>
          </a:xfr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Name</a:t>
            </a:r>
          </a:p>
          <a:p>
            <a:pPr lvl="1"/>
            <a:r>
              <a:rPr lang="en-GB" dirty="0"/>
              <a:t>Date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7480" t="27066" r="32612"/>
          <a:stretch/>
        </p:blipFill>
        <p:spPr>
          <a:xfrm rot="16200000" flipV="1">
            <a:off x="4696555" y="696054"/>
            <a:ext cx="5143500" cy="37513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B8B00F-7097-8F30-3DB6-598DD0BC1F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644" y="232885"/>
            <a:ext cx="1428044" cy="40179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0FE4F60-4558-BD4B-D97D-846E06378BC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250" y="4633912"/>
            <a:ext cx="1410824" cy="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691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l="7480" t="27066" r="32612"/>
          <a:stretch/>
        </p:blipFill>
        <p:spPr>
          <a:xfrm flipV="1">
            <a:off x="4000500" y="1392109"/>
            <a:ext cx="5143500" cy="375139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A2D31FA-FCF7-CCC4-FDCE-542245510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85" y="1058863"/>
            <a:ext cx="4033839" cy="868039"/>
          </a:xfrm>
        </p:spPr>
        <p:txBody>
          <a:bodyPr anchor="t" anchorCtr="0"/>
          <a:lstStyle>
            <a:lvl1pPr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A563F3D-2A88-4007-63BB-08050DB17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9485" y="2600550"/>
            <a:ext cx="4033839" cy="523220"/>
          </a:xfr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Name</a:t>
            </a:r>
          </a:p>
          <a:p>
            <a:pPr lvl="1"/>
            <a:r>
              <a:rPr lang="en-GB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40151A-0213-55AB-DF12-442570A4F6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644" y="232885"/>
            <a:ext cx="1428044" cy="40179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BE9E91AE-286F-480A-6CE4-C0EDB0243F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250" y="4633912"/>
            <a:ext cx="1410824" cy="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715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2C8DA23-E484-4D16-8C50-77D951B51D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4318" y="2536528"/>
            <a:ext cx="2524125" cy="769441"/>
          </a:xfrm>
        </p:spPr>
        <p:txBody>
          <a:bodyPr/>
          <a:lstStyle>
            <a:lvl1pPr>
              <a:spcAft>
                <a:spcPts val="0"/>
              </a:spcAft>
              <a:def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spcAft>
                <a:spcPts val="0"/>
              </a:spcAft>
              <a:defRPr lang="en-GB" sz="1800" b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</a:lstStyle>
          <a:p>
            <a:pPr lvl="0"/>
            <a:r>
              <a:rPr lang="en-GB" dirty="0"/>
              <a:t>Title</a:t>
            </a:r>
          </a:p>
          <a:p>
            <a:pPr lvl="1"/>
            <a:r>
              <a:rPr lang="en-GB" dirty="0"/>
              <a:t>Sub heading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68417C5-1CE5-43E5-9448-0B5FEF92AE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4508" y="680340"/>
            <a:ext cx="2598742" cy="1769715"/>
          </a:xfrm>
        </p:spPr>
        <p:txBody>
          <a:bodyPr anchor="b" anchorCtr="0"/>
          <a:lstStyle>
            <a:lvl1pPr>
              <a:defRPr sz="1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/>
          <a:srcRect r="23305" b="53486"/>
          <a:stretch/>
        </p:blipFill>
        <p:spPr>
          <a:xfrm>
            <a:off x="4391573" y="2078323"/>
            <a:ext cx="4752427" cy="30651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3440A8-8C86-9CC4-D17D-C9676B4BB4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644" y="232885"/>
            <a:ext cx="1428044" cy="40179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26ABD80-5A58-1FFC-4A4F-E350EF6C49A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250" y="4633912"/>
            <a:ext cx="1410824" cy="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2572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05645" y="4778375"/>
            <a:ext cx="638355" cy="365125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en-GB" sz="10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39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2pPr>
            <a:lvl3pPr marL="1219080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3pPr>
            <a:lvl4pPr marL="182861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4pPr>
            <a:lvl5pPr marL="243815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5pPr>
            <a:lvl6pPr marL="3047696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6pPr>
            <a:lvl7pPr marL="3657235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7pPr>
            <a:lvl8pPr marL="426677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8pPr>
            <a:lvl9pPr marL="487631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9pPr>
          </a:lstStyle>
          <a:p>
            <a:fld id="{C765D33F-A874-457A-8BB6-233806FE7182}" type="slidenum">
              <a:rPr lang="en-GB" sz="600" smtClean="0"/>
              <a:pPr/>
              <a:t>‹#›</a:t>
            </a:fld>
            <a:endParaRPr lang="en-GB" sz="600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704F238-3359-468F-8B64-BD992440F212}"/>
              </a:ext>
            </a:extLst>
          </p:cNvPr>
          <p:cNvGrpSpPr/>
          <p:nvPr userDrawn="1"/>
        </p:nvGrpSpPr>
        <p:grpSpPr bwMode="black">
          <a:xfrm>
            <a:off x="2105025" y="2051785"/>
            <a:ext cx="4933950" cy="1039932"/>
            <a:chOff x="2910342" y="325575"/>
            <a:chExt cx="5928968" cy="1249653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FE871AB-CF2E-4DAC-8C2D-963B97B314CA}"/>
                </a:ext>
              </a:extLst>
            </p:cNvPr>
            <p:cNvSpPr/>
            <p:nvPr/>
          </p:nvSpPr>
          <p:spPr bwMode="black">
            <a:xfrm>
              <a:off x="7911705" y="325575"/>
              <a:ext cx="275254" cy="275254"/>
            </a:xfrm>
            <a:custGeom>
              <a:avLst/>
              <a:gdLst>
                <a:gd name="connsiteX0" fmla="*/ 254610 w 275253"/>
                <a:gd name="connsiteY0" fmla="*/ 139003 h 275253"/>
                <a:gd name="connsiteX1" fmla="*/ 136251 w 275253"/>
                <a:gd name="connsiteY1" fmla="*/ 254610 h 275253"/>
                <a:gd name="connsiteX2" fmla="*/ 20644 w 275253"/>
                <a:gd name="connsiteY2" fmla="*/ 139003 h 275253"/>
                <a:gd name="connsiteX3" fmla="*/ 136251 w 275253"/>
                <a:gd name="connsiteY3" fmla="*/ 20644 h 27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" h="275253">
                  <a:moveTo>
                    <a:pt x="254610" y="139003"/>
                  </a:moveTo>
                  <a:lnTo>
                    <a:pt x="136251" y="254610"/>
                  </a:lnTo>
                  <a:lnTo>
                    <a:pt x="20644" y="139003"/>
                  </a:lnTo>
                  <a:lnTo>
                    <a:pt x="136251" y="206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C8C29B9-203B-435B-890E-73A70CA4C81F}"/>
                </a:ext>
              </a:extLst>
            </p:cNvPr>
            <p:cNvSpPr/>
            <p:nvPr/>
          </p:nvSpPr>
          <p:spPr bwMode="black">
            <a:xfrm>
              <a:off x="7947488" y="680652"/>
              <a:ext cx="192678" cy="633084"/>
            </a:xfrm>
            <a:custGeom>
              <a:avLst/>
              <a:gdLst>
                <a:gd name="connsiteX0" fmla="*/ 20644 w 192677"/>
                <a:gd name="connsiteY0" fmla="*/ 20644 h 633083"/>
                <a:gd name="connsiteX1" fmla="*/ 180291 w 192677"/>
                <a:gd name="connsiteY1" fmla="*/ 20644 h 633083"/>
                <a:gd name="connsiteX2" fmla="*/ 180291 w 192677"/>
                <a:gd name="connsiteY2" fmla="*/ 631708 h 633083"/>
                <a:gd name="connsiteX3" fmla="*/ 20644 w 192677"/>
                <a:gd name="connsiteY3" fmla="*/ 631708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677" h="633083">
                  <a:moveTo>
                    <a:pt x="20644" y="20644"/>
                  </a:moveTo>
                  <a:lnTo>
                    <a:pt x="180291" y="20644"/>
                  </a:lnTo>
                  <a:lnTo>
                    <a:pt x="180291" y="631708"/>
                  </a:lnTo>
                  <a:lnTo>
                    <a:pt x="20644" y="63170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07B5D5-B821-47CA-933A-D54DC178C7C5}"/>
                </a:ext>
              </a:extLst>
            </p:cNvPr>
            <p:cNvSpPr/>
            <p:nvPr/>
          </p:nvSpPr>
          <p:spPr bwMode="black">
            <a:xfrm>
              <a:off x="2910342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2135 h 633083"/>
                <a:gd name="connsiteX11" fmla="*/ 92210 w 495456"/>
                <a:gd name="connsiteY11" fmla="*/ 626203 h 633083"/>
                <a:gd name="connsiteX12" fmla="*/ 20644 w 495456"/>
                <a:gd name="connsiteY12" fmla="*/ 626203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19735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2135"/>
                  </a:cubicBezTo>
                  <a:lnTo>
                    <a:pt x="92210" y="626203"/>
                  </a:lnTo>
                  <a:lnTo>
                    <a:pt x="20644" y="626203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D58047D-9689-487F-BFF5-02E48B2EA260}"/>
                </a:ext>
              </a:extLst>
            </p:cNvPr>
            <p:cNvSpPr/>
            <p:nvPr/>
          </p:nvSpPr>
          <p:spPr bwMode="black">
            <a:xfrm>
              <a:off x="2910342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4888 h 633083"/>
                <a:gd name="connsiteX11" fmla="*/ 92210 w 495456"/>
                <a:gd name="connsiteY11" fmla="*/ 628955 h 633083"/>
                <a:gd name="connsiteX12" fmla="*/ 20644 w 495456"/>
                <a:gd name="connsiteY12" fmla="*/ 628955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22488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4888"/>
                  </a:cubicBezTo>
                  <a:lnTo>
                    <a:pt x="92210" y="628955"/>
                  </a:lnTo>
                  <a:lnTo>
                    <a:pt x="20644" y="628955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EE19533-4B41-4903-ADFA-1430E5FA3683}"/>
                </a:ext>
              </a:extLst>
            </p:cNvPr>
            <p:cNvSpPr/>
            <p:nvPr/>
          </p:nvSpPr>
          <p:spPr bwMode="black">
            <a:xfrm>
              <a:off x="3488375" y="686158"/>
              <a:ext cx="578033" cy="660609"/>
            </a:xfrm>
            <a:custGeom>
              <a:avLst/>
              <a:gdLst>
                <a:gd name="connsiteX0" fmla="*/ 430772 w 578033"/>
                <a:gd name="connsiteY0" fmla="*/ 304156 h 660609"/>
                <a:gd name="connsiteX1" fmla="*/ 430772 w 578033"/>
                <a:gd name="connsiteY1" fmla="*/ 304156 h 660609"/>
                <a:gd name="connsiteX2" fmla="*/ 367464 w 578033"/>
                <a:gd name="connsiteY2" fmla="*/ 331681 h 660609"/>
                <a:gd name="connsiteX3" fmla="*/ 94963 w 578033"/>
                <a:gd name="connsiteY3" fmla="*/ 466555 h 660609"/>
                <a:gd name="connsiteX4" fmla="*/ 227084 w 578033"/>
                <a:gd name="connsiteY4" fmla="*/ 582162 h 660609"/>
                <a:gd name="connsiteX5" fmla="*/ 430772 w 578033"/>
                <a:gd name="connsiteY5" fmla="*/ 397742 h 660609"/>
                <a:gd name="connsiteX6" fmla="*/ 430772 w 578033"/>
                <a:gd name="connsiteY6" fmla="*/ 304156 h 660609"/>
                <a:gd name="connsiteX7" fmla="*/ 48169 w 578033"/>
                <a:gd name="connsiteY7" fmla="*/ 218827 h 660609"/>
                <a:gd name="connsiteX8" fmla="*/ 284888 w 578033"/>
                <a:gd name="connsiteY8" fmla="*/ 20644 h 660609"/>
                <a:gd name="connsiteX9" fmla="*/ 502338 w 578033"/>
                <a:gd name="connsiteY9" fmla="*/ 210569 h 660609"/>
                <a:gd name="connsiteX10" fmla="*/ 502338 w 578033"/>
                <a:gd name="connsiteY10" fmla="*/ 524359 h 660609"/>
                <a:gd name="connsiteX11" fmla="*/ 543626 w 578033"/>
                <a:gd name="connsiteY11" fmla="*/ 568399 h 660609"/>
                <a:gd name="connsiteX12" fmla="*/ 565647 w 578033"/>
                <a:gd name="connsiteY12" fmla="*/ 562894 h 660609"/>
                <a:gd name="connsiteX13" fmla="*/ 565647 w 578033"/>
                <a:gd name="connsiteY13" fmla="*/ 623450 h 660609"/>
                <a:gd name="connsiteX14" fmla="*/ 518854 w 578033"/>
                <a:gd name="connsiteY14" fmla="*/ 628955 h 660609"/>
                <a:gd name="connsiteX15" fmla="*/ 433525 w 578033"/>
                <a:gd name="connsiteY15" fmla="*/ 527111 h 660609"/>
                <a:gd name="connsiteX16" fmla="*/ 433525 w 578033"/>
                <a:gd name="connsiteY16" fmla="*/ 527111 h 660609"/>
                <a:gd name="connsiteX17" fmla="*/ 218827 w 578033"/>
                <a:gd name="connsiteY17" fmla="*/ 648223 h 660609"/>
                <a:gd name="connsiteX18" fmla="*/ 20644 w 578033"/>
                <a:gd name="connsiteY18" fmla="*/ 474813 h 660609"/>
                <a:gd name="connsiteX19" fmla="*/ 337186 w 578033"/>
                <a:gd name="connsiteY19" fmla="*/ 284888 h 660609"/>
                <a:gd name="connsiteX20" fmla="*/ 428020 w 578033"/>
                <a:gd name="connsiteY20" fmla="*/ 205064 h 660609"/>
                <a:gd name="connsiteX21" fmla="*/ 273878 w 578033"/>
                <a:gd name="connsiteY21" fmla="*/ 83952 h 660609"/>
                <a:gd name="connsiteX22" fmla="*/ 116983 w 578033"/>
                <a:gd name="connsiteY22" fmla="*/ 221579 h 660609"/>
                <a:gd name="connsiteX23" fmla="*/ 48169 w 578033"/>
                <a:gd name="connsiteY23" fmla="*/ 221579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8033" h="660609">
                  <a:moveTo>
                    <a:pt x="430772" y="304156"/>
                  </a:moveTo>
                  <a:lnTo>
                    <a:pt x="430772" y="304156"/>
                  </a:lnTo>
                  <a:cubicBezTo>
                    <a:pt x="419762" y="320671"/>
                    <a:pt x="386732" y="326176"/>
                    <a:pt x="367464" y="331681"/>
                  </a:cubicBezTo>
                  <a:cubicBezTo>
                    <a:pt x="246352" y="353701"/>
                    <a:pt x="94963" y="350949"/>
                    <a:pt x="94963" y="466555"/>
                  </a:cubicBezTo>
                  <a:cubicBezTo>
                    <a:pt x="94963" y="538121"/>
                    <a:pt x="158271" y="582162"/>
                    <a:pt x="227084" y="582162"/>
                  </a:cubicBezTo>
                  <a:cubicBezTo>
                    <a:pt x="337186" y="582162"/>
                    <a:pt x="433525" y="513348"/>
                    <a:pt x="430772" y="397742"/>
                  </a:cubicBezTo>
                  <a:lnTo>
                    <a:pt x="430772" y="304156"/>
                  </a:lnTo>
                  <a:close/>
                  <a:moveTo>
                    <a:pt x="48169" y="218827"/>
                  </a:moveTo>
                  <a:cubicBezTo>
                    <a:pt x="53675" y="81200"/>
                    <a:pt x="152766" y="20644"/>
                    <a:pt x="284888" y="20644"/>
                  </a:cubicBezTo>
                  <a:cubicBezTo>
                    <a:pt x="389484" y="20644"/>
                    <a:pt x="502338" y="53675"/>
                    <a:pt x="502338" y="210569"/>
                  </a:cubicBezTo>
                  <a:lnTo>
                    <a:pt x="502338" y="524359"/>
                  </a:lnTo>
                  <a:cubicBezTo>
                    <a:pt x="502338" y="551884"/>
                    <a:pt x="516101" y="568399"/>
                    <a:pt x="543626" y="568399"/>
                  </a:cubicBezTo>
                  <a:cubicBezTo>
                    <a:pt x="551884" y="568399"/>
                    <a:pt x="560142" y="565647"/>
                    <a:pt x="565647" y="562894"/>
                  </a:cubicBezTo>
                  <a:lnTo>
                    <a:pt x="565647" y="623450"/>
                  </a:lnTo>
                  <a:cubicBezTo>
                    <a:pt x="549132" y="626203"/>
                    <a:pt x="538121" y="628955"/>
                    <a:pt x="518854" y="628955"/>
                  </a:cubicBezTo>
                  <a:cubicBezTo>
                    <a:pt x="447288" y="628955"/>
                    <a:pt x="433525" y="587667"/>
                    <a:pt x="433525" y="527111"/>
                  </a:cubicBezTo>
                  <a:lnTo>
                    <a:pt x="433525" y="527111"/>
                  </a:lnTo>
                  <a:cubicBezTo>
                    <a:pt x="383979" y="604182"/>
                    <a:pt x="331681" y="648223"/>
                    <a:pt x="218827" y="648223"/>
                  </a:cubicBezTo>
                  <a:cubicBezTo>
                    <a:pt x="111478" y="648223"/>
                    <a:pt x="20644" y="593172"/>
                    <a:pt x="20644" y="474813"/>
                  </a:cubicBezTo>
                  <a:cubicBezTo>
                    <a:pt x="20644" y="309661"/>
                    <a:pt x="180291" y="304156"/>
                    <a:pt x="337186" y="284888"/>
                  </a:cubicBezTo>
                  <a:cubicBezTo>
                    <a:pt x="397742" y="279383"/>
                    <a:pt x="428020" y="271125"/>
                    <a:pt x="428020" y="205064"/>
                  </a:cubicBezTo>
                  <a:cubicBezTo>
                    <a:pt x="428020" y="108725"/>
                    <a:pt x="359206" y="83952"/>
                    <a:pt x="273878" y="83952"/>
                  </a:cubicBezTo>
                  <a:cubicBezTo>
                    <a:pt x="185796" y="83952"/>
                    <a:pt x="119735" y="125240"/>
                    <a:pt x="116983" y="221579"/>
                  </a:cubicBezTo>
                  <a:lnTo>
                    <a:pt x="48169" y="2215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72D0F65-4955-4D3B-8293-898EC918883C}"/>
                </a:ext>
              </a:extLst>
            </p:cNvPr>
            <p:cNvSpPr/>
            <p:nvPr/>
          </p:nvSpPr>
          <p:spPr bwMode="black">
            <a:xfrm>
              <a:off x="4077418" y="526510"/>
              <a:ext cx="330305" cy="798236"/>
            </a:xfrm>
            <a:custGeom>
              <a:avLst/>
              <a:gdLst>
                <a:gd name="connsiteX0" fmla="*/ 194054 w 330304"/>
                <a:gd name="connsiteY0" fmla="*/ 196807 h 798236"/>
                <a:gd name="connsiteX1" fmla="*/ 312413 w 330304"/>
                <a:gd name="connsiteY1" fmla="*/ 196807 h 798236"/>
                <a:gd name="connsiteX2" fmla="*/ 312413 w 330304"/>
                <a:gd name="connsiteY2" fmla="*/ 257362 h 798236"/>
                <a:gd name="connsiteX3" fmla="*/ 194054 w 330304"/>
                <a:gd name="connsiteY3" fmla="*/ 257362 h 798236"/>
                <a:gd name="connsiteX4" fmla="*/ 194054 w 330304"/>
                <a:gd name="connsiteY4" fmla="*/ 656480 h 798236"/>
                <a:gd name="connsiteX5" fmla="*/ 251857 w 330304"/>
                <a:gd name="connsiteY5" fmla="*/ 733552 h 798236"/>
                <a:gd name="connsiteX6" fmla="*/ 312413 w 330304"/>
                <a:gd name="connsiteY6" fmla="*/ 730799 h 798236"/>
                <a:gd name="connsiteX7" fmla="*/ 312413 w 330304"/>
                <a:gd name="connsiteY7" fmla="*/ 791355 h 798236"/>
                <a:gd name="connsiteX8" fmla="*/ 249105 w 330304"/>
                <a:gd name="connsiteY8" fmla="*/ 794107 h 798236"/>
                <a:gd name="connsiteX9" fmla="*/ 122488 w 330304"/>
                <a:gd name="connsiteY9" fmla="*/ 661986 h 798236"/>
                <a:gd name="connsiteX10" fmla="*/ 122488 w 330304"/>
                <a:gd name="connsiteY10" fmla="*/ 257362 h 798236"/>
                <a:gd name="connsiteX11" fmla="*/ 20644 w 330304"/>
                <a:gd name="connsiteY11" fmla="*/ 257362 h 798236"/>
                <a:gd name="connsiteX12" fmla="*/ 20644 w 330304"/>
                <a:gd name="connsiteY12" fmla="*/ 196807 h 798236"/>
                <a:gd name="connsiteX13" fmla="*/ 122488 w 330304"/>
                <a:gd name="connsiteY13" fmla="*/ 196807 h 798236"/>
                <a:gd name="connsiteX14" fmla="*/ 122488 w 330304"/>
                <a:gd name="connsiteY14" fmla="*/ 20644 h 798236"/>
                <a:gd name="connsiteX15" fmla="*/ 194054 w 330304"/>
                <a:gd name="connsiteY15" fmla="*/ 20644 h 798236"/>
                <a:gd name="connsiteX16" fmla="*/ 194054 w 330304"/>
                <a:gd name="connsiteY16" fmla="*/ 196807 h 79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0304" h="798236">
                  <a:moveTo>
                    <a:pt x="194054" y="196807"/>
                  </a:moveTo>
                  <a:lnTo>
                    <a:pt x="312413" y="196807"/>
                  </a:lnTo>
                  <a:lnTo>
                    <a:pt x="312413" y="257362"/>
                  </a:lnTo>
                  <a:lnTo>
                    <a:pt x="194054" y="257362"/>
                  </a:lnTo>
                  <a:lnTo>
                    <a:pt x="194054" y="656480"/>
                  </a:lnTo>
                  <a:cubicBezTo>
                    <a:pt x="194054" y="703274"/>
                    <a:pt x="202312" y="730799"/>
                    <a:pt x="251857" y="733552"/>
                  </a:cubicBezTo>
                  <a:cubicBezTo>
                    <a:pt x="271125" y="733552"/>
                    <a:pt x="293145" y="733552"/>
                    <a:pt x="312413" y="730799"/>
                  </a:cubicBezTo>
                  <a:lnTo>
                    <a:pt x="312413" y="791355"/>
                  </a:lnTo>
                  <a:cubicBezTo>
                    <a:pt x="290393" y="791355"/>
                    <a:pt x="271125" y="794107"/>
                    <a:pt x="249105" y="794107"/>
                  </a:cubicBezTo>
                  <a:cubicBezTo>
                    <a:pt x="152766" y="794107"/>
                    <a:pt x="119735" y="761077"/>
                    <a:pt x="122488" y="661986"/>
                  </a:cubicBezTo>
                  <a:lnTo>
                    <a:pt x="122488" y="257362"/>
                  </a:lnTo>
                  <a:lnTo>
                    <a:pt x="20644" y="257362"/>
                  </a:lnTo>
                  <a:lnTo>
                    <a:pt x="20644" y="196807"/>
                  </a:lnTo>
                  <a:lnTo>
                    <a:pt x="122488" y="196807"/>
                  </a:lnTo>
                  <a:lnTo>
                    <a:pt x="122488" y="20644"/>
                  </a:lnTo>
                  <a:lnTo>
                    <a:pt x="194054" y="20644"/>
                  </a:lnTo>
                  <a:lnTo>
                    <a:pt x="194054" y="19680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C4826A8-C9E9-49D9-AF7F-E3DC7BD67BD3}"/>
                </a:ext>
              </a:extLst>
            </p:cNvPr>
            <p:cNvSpPr/>
            <p:nvPr/>
          </p:nvSpPr>
          <p:spPr bwMode="black">
            <a:xfrm>
              <a:off x="4077418" y="526510"/>
              <a:ext cx="330305" cy="798236"/>
            </a:xfrm>
            <a:custGeom>
              <a:avLst/>
              <a:gdLst>
                <a:gd name="connsiteX0" fmla="*/ 194054 w 330304"/>
                <a:gd name="connsiteY0" fmla="*/ 196807 h 798236"/>
                <a:gd name="connsiteX1" fmla="*/ 312413 w 330304"/>
                <a:gd name="connsiteY1" fmla="*/ 196807 h 798236"/>
                <a:gd name="connsiteX2" fmla="*/ 312413 w 330304"/>
                <a:gd name="connsiteY2" fmla="*/ 257362 h 798236"/>
                <a:gd name="connsiteX3" fmla="*/ 194054 w 330304"/>
                <a:gd name="connsiteY3" fmla="*/ 257362 h 798236"/>
                <a:gd name="connsiteX4" fmla="*/ 194054 w 330304"/>
                <a:gd name="connsiteY4" fmla="*/ 656480 h 798236"/>
                <a:gd name="connsiteX5" fmla="*/ 251857 w 330304"/>
                <a:gd name="connsiteY5" fmla="*/ 733552 h 798236"/>
                <a:gd name="connsiteX6" fmla="*/ 312413 w 330304"/>
                <a:gd name="connsiteY6" fmla="*/ 730799 h 798236"/>
                <a:gd name="connsiteX7" fmla="*/ 312413 w 330304"/>
                <a:gd name="connsiteY7" fmla="*/ 791355 h 798236"/>
                <a:gd name="connsiteX8" fmla="*/ 249105 w 330304"/>
                <a:gd name="connsiteY8" fmla="*/ 794107 h 798236"/>
                <a:gd name="connsiteX9" fmla="*/ 122488 w 330304"/>
                <a:gd name="connsiteY9" fmla="*/ 661986 h 798236"/>
                <a:gd name="connsiteX10" fmla="*/ 122488 w 330304"/>
                <a:gd name="connsiteY10" fmla="*/ 257362 h 798236"/>
                <a:gd name="connsiteX11" fmla="*/ 20644 w 330304"/>
                <a:gd name="connsiteY11" fmla="*/ 257362 h 798236"/>
                <a:gd name="connsiteX12" fmla="*/ 20644 w 330304"/>
                <a:gd name="connsiteY12" fmla="*/ 196807 h 798236"/>
                <a:gd name="connsiteX13" fmla="*/ 122488 w 330304"/>
                <a:gd name="connsiteY13" fmla="*/ 196807 h 798236"/>
                <a:gd name="connsiteX14" fmla="*/ 122488 w 330304"/>
                <a:gd name="connsiteY14" fmla="*/ 20644 h 798236"/>
                <a:gd name="connsiteX15" fmla="*/ 194054 w 330304"/>
                <a:gd name="connsiteY15" fmla="*/ 20644 h 798236"/>
                <a:gd name="connsiteX16" fmla="*/ 194054 w 330304"/>
                <a:gd name="connsiteY16" fmla="*/ 196807 h 79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0304" h="798236">
                  <a:moveTo>
                    <a:pt x="194054" y="196807"/>
                  </a:moveTo>
                  <a:lnTo>
                    <a:pt x="312413" y="196807"/>
                  </a:lnTo>
                  <a:lnTo>
                    <a:pt x="312413" y="257362"/>
                  </a:lnTo>
                  <a:lnTo>
                    <a:pt x="194054" y="257362"/>
                  </a:lnTo>
                  <a:lnTo>
                    <a:pt x="194054" y="656480"/>
                  </a:lnTo>
                  <a:cubicBezTo>
                    <a:pt x="194054" y="703274"/>
                    <a:pt x="202312" y="730799"/>
                    <a:pt x="251857" y="733552"/>
                  </a:cubicBezTo>
                  <a:cubicBezTo>
                    <a:pt x="271125" y="733552"/>
                    <a:pt x="293145" y="733552"/>
                    <a:pt x="312413" y="730799"/>
                  </a:cubicBezTo>
                  <a:lnTo>
                    <a:pt x="312413" y="791355"/>
                  </a:lnTo>
                  <a:cubicBezTo>
                    <a:pt x="290393" y="791355"/>
                    <a:pt x="271125" y="794107"/>
                    <a:pt x="249105" y="794107"/>
                  </a:cubicBezTo>
                  <a:cubicBezTo>
                    <a:pt x="152766" y="794107"/>
                    <a:pt x="119735" y="761077"/>
                    <a:pt x="122488" y="661986"/>
                  </a:cubicBezTo>
                  <a:lnTo>
                    <a:pt x="122488" y="257362"/>
                  </a:lnTo>
                  <a:lnTo>
                    <a:pt x="20644" y="257362"/>
                  </a:lnTo>
                  <a:lnTo>
                    <a:pt x="20644" y="196807"/>
                  </a:lnTo>
                  <a:lnTo>
                    <a:pt x="122488" y="196807"/>
                  </a:lnTo>
                  <a:lnTo>
                    <a:pt x="122488" y="20644"/>
                  </a:lnTo>
                  <a:lnTo>
                    <a:pt x="194054" y="20644"/>
                  </a:lnTo>
                  <a:lnTo>
                    <a:pt x="194054" y="19680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CCCC674-E4E6-46F9-9914-F12E382E2222}"/>
                </a:ext>
              </a:extLst>
            </p:cNvPr>
            <p:cNvSpPr/>
            <p:nvPr/>
          </p:nvSpPr>
          <p:spPr bwMode="black">
            <a:xfrm>
              <a:off x="4501309" y="476965"/>
              <a:ext cx="110102" cy="853287"/>
            </a:xfrm>
            <a:custGeom>
              <a:avLst/>
              <a:gdLst>
                <a:gd name="connsiteX0" fmla="*/ 20644 w 110101"/>
                <a:gd name="connsiteY0" fmla="*/ 246352 h 853286"/>
                <a:gd name="connsiteX1" fmla="*/ 92210 w 110101"/>
                <a:gd name="connsiteY1" fmla="*/ 246352 h 853286"/>
                <a:gd name="connsiteX2" fmla="*/ 92210 w 110101"/>
                <a:gd name="connsiteY2" fmla="*/ 835395 h 853286"/>
                <a:gd name="connsiteX3" fmla="*/ 20644 w 110101"/>
                <a:gd name="connsiteY3" fmla="*/ 835395 h 853286"/>
                <a:gd name="connsiteX4" fmla="*/ 20644 w 110101"/>
                <a:gd name="connsiteY4" fmla="*/ 246352 h 853286"/>
                <a:gd name="connsiteX5" fmla="*/ 20644 w 110101"/>
                <a:gd name="connsiteY5" fmla="*/ 20644 h 853286"/>
                <a:gd name="connsiteX6" fmla="*/ 92210 w 110101"/>
                <a:gd name="connsiteY6" fmla="*/ 20644 h 853286"/>
                <a:gd name="connsiteX7" fmla="*/ 92210 w 110101"/>
                <a:gd name="connsiteY7" fmla="*/ 136251 h 853286"/>
                <a:gd name="connsiteX8" fmla="*/ 20644 w 110101"/>
                <a:gd name="connsiteY8" fmla="*/ 136251 h 853286"/>
                <a:gd name="connsiteX9" fmla="*/ 20644 w 110101"/>
                <a:gd name="connsiteY9" fmla="*/ 20644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101" h="853286">
                  <a:moveTo>
                    <a:pt x="20644" y="246352"/>
                  </a:moveTo>
                  <a:lnTo>
                    <a:pt x="92210" y="246352"/>
                  </a:lnTo>
                  <a:lnTo>
                    <a:pt x="92210" y="835395"/>
                  </a:lnTo>
                  <a:lnTo>
                    <a:pt x="20644" y="835395"/>
                  </a:lnTo>
                  <a:lnTo>
                    <a:pt x="20644" y="246352"/>
                  </a:lnTo>
                  <a:close/>
                  <a:moveTo>
                    <a:pt x="20644" y="20644"/>
                  </a:moveTo>
                  <a:lnTo>
                    <a:pt x="92210" y="20644"/>
                  </a:lnTo>
                  <a:lnTo>
                    <a:pt x="92210" y="136251"/>
                  </a:lnTo>
                  <a:lnTo>
                    <a:pt x="20644" y="136251"/>
                  </a:lnTo>
                  <a:lnTo>
                    <a:pt x="20644" y="206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53A8048-4F2C-4389-90D8-AD6670C2E937}"/>
                </a:ext>
              </a:extLst>
            </p:cNvPr>
            <p:cNvSpPr/>
            <p:nvPr/>
          </p:nvSpPr>
          <p:spPr bwMode="black">
            <a:xfrm>
              <a:off x="4501309" y="702673"/>
              <a:ext cx="110102" cy="605559"/>
            </a:xfrm>
            <a:custGeom>
              <a:avLst/>
              <a:gdLst>
                <a:gd name="connsiteX0" fmla="*/ 20644 w 110101"/>
                <a:gd name="connsiteY0" fmla="*/ 20644 h 605558"/>
                <a:gd name="connsiteX1" fmla="*/ 92210 w 110101"/>
                <a:gd name="connsiteY1" fmla="*/ 20644 h 605558"/>
                <a:gd name="connsiteX2" fmla="*/ 92210 w 110101"/>
                <a:gd name="connsiteY2" fmla="*/ 609687 h 605558"/>
                <a:gd name="connsiteX3" fmla="*/ 20644 w 110101"/>
                <a:gd name="connsiteY3" fmla="*/ 609687 h 60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605558">
                  <a:moveTo>
                    <a:pt x="20644" y="20644"/>
                  </a:moveTo>
                  <a:lnTo>
                    <a:pt x="92210" y="20644"/>
                  </a:lnTo>
                  <a:lnTo>
                    <a:pt x="92210" y="609687"/>
                  </a:lnTo>
                  <a:lnTo>
                    <a:pt x="20644" y="6096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1191415-0ECC-4572-B26D-B095FEB85F29}"/>
                </a:ext>
              </a:extLst>
            </p:cNvPr>
            <p:cNvSpPr/>
            <p:nvPr/>
          </p:nvSpPr>
          <p:spPr bwMode="black">
            <a:xfrm>
              <a:off x="4501309" y="476965"/>
              <a:ext cx="110102" cy="137627"/>
            </a:xfrm>
            <a:custGeom>
              <a:avLst/>
              <a:gdLst>
                <a:gd name="connsiteX0" fmla="*/ 20644 w 110101"/>
                <a:gd name="connsiteY0" fmla="*/ 20644 h 137626"/>
                <a:gd name="connsiteX1" fmla="*/ 92210 w 110101"/>
                <a:gd name="connsiteY1" fmla="*/ 20644 h 137626"/>
                <a:gd name="connsiteX2" fmla="*/ 92210 w 110101"/>
                <a:gd name="connsiteY2" fmla="*/ 136251 h 137626"/>
                <a:gd name="connsiteX3" fmla="*/ 20644 w 110101"/>
                <a:gd name="connsiteY3" fmla="*/ 136251 h 13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137626">
                  <a:moveTo>
                    <a:pt x="20644" y="20644"/>
                  </a:moveTo>
                  <a:lnTo>
                    <a:pt x="92210" y="20644"/>
                  </a:lnTo>
                  <a:lnTo>
                    <a:pt x="92210" y="136251"/>
                  </a:lnTo>
                  <a:lnTo>
                    <a:pt x="20644" y="13625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ACB428A-70CC-49C9-9815-49643EC9A0FD}"/>
                </a:ext>
              </a:extLst>
            </p:cNvPr>
            <p:cNvSpPr/>
            <p:nvPr/>
          </p:nvSpPr>
          <p:spPr bwMode="black">
            <a:xfrm>
              <a:off x="4680224" y="686158"/>
              <a:ext cx="578033" cy="660609"/>
            </a:xfrm>
            <a:custGeom>
              <a:avLst/>
              <a:gdLst>
                <a:gd name="connsiteX0" fmla="*/ 92210 w 578033"/>
                <a:gd name="connsiteY0" fmla="*/ 331681 h 660609"/>
                <a:gd name="connsiteX1" fmla="*/ 298650 w 578033"/>
                <a:gd name="connsiteY1" fmla="*/ 582162 h 660609"/>
                <a:gd name="connsiteX2" fmla="*/ 505091 w 578033"/>
                <a:gd name="connsiteY2" fmla="*/ 331681 h 660609"/>
                <a:gd name="connsiteX3" fmla="*/ 298650 w 578033"/>
                <a:gd name="connsiteY3" fmla="*/ 81200 h 660609"/>
                <a:gd name="connsiteX4" fmla="*/ 92210 w 578033"/>
                <a:gd name="connsiteY4" fmla="*/ 331681 h 660609"/>
                <a:gd name="connsiteX5" fmla="*/ 576657 w 578033"/>
                <a:gd name="connsiteY5" fmla="*/ 331681 h 660609"/>
                <a:gd name="connsiteX6" fmla="*/ 298650 w 578033"/>
                <a:gd name="connsiteY6" fmla="*/ 642718 h 660609"/>
                <a:gd name="connsiteX7" fmla="*/ 20644 w 578033"/>
                <a:gd name="connsiteY7" fmla="*/ 331681 h 660609"/>
                <a:gd name="connsiteX8" fmla="*/ 298650 w 578033"/>
                <a:gd name="connsiteY8" fmla="*/ 20644 h 660609"/>
                <a:gd name="connsiteX9" fmla="*/ 576657 w 578033"/>
                <a:gd name="connsiteY9" fmla="*/ 331681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8033" h="660609">
                  <a:moveTo>
                    <a:pt x="92210" y="331681"/>
                  </a:moveTo>
                  <a:cubicBezTo>
                    <a:pt x="92210" y="458298"/>
                    <a:pt x="161023" y="582162"/>
                    <a:pt x="298650" y="582162"/>
                  </a:cubicBezTo>
                  <a:cubicBezTo>
                    <a:pt x="436277" y="582162"/>
                    <a:pt x="505091" y="455545"/>
                    <a:pt x="505091" y="331681"/>
                  </a:cubicBezTo>
                  <a:cubicBezTo>
                    <a:pt x="505091" y="205064"/>
                    <a:pt x="436277" y="81200"/>
                    <a:pt x="298650" y="81200"/>
                  </a:cubicBezTo>
                  <a:cubicBezTo>
                    <a:pt x="161023" y="81200"/>
                    <a:pt x="92210" y="205064"/>
                    <a:pt x="92210" y="331681"/>
                  </a:cubicBezTo>
                  <a:moveTo>
                    <a:pt x="576657" y="331681"/>
                  </a:moveTo>
                  <a:cubicBezTo>
                    <a:pt x="576657" y="499586"/>
                    <a:pt x="477565" y="642718"/>
                    <a:pt x="298650" y="642718"/>
                  </a:cubicBezTo>
                  <a:cubicBezTo>
                    <a:pt x="119735" y="642718"/>
                    <a:pt x="20644" y="499586"/>
                    <a:pt x="20644" y="331681"/>
                  </a:cubicBezTo>
                  <a:cubicBezTo>
                    <a:pt x="20644" y="163776"/>
                    <a:pt x="119735" y="20644"/>
                    <a:pt x="298650" y="20644"/>
                  </a:cubicBezTo>
                  <a:cubicBezTo>
                    <a:pt x="477565" y="20644"/>
                    <a:pt x="576657" y="163776"/>
                    <a:pt x="576657" y="331681"/>
                  </a:cubicBez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61F017-D2F7-4800-923F-F093966A4640}"/>
                </a:ext>
              </a:extLst>
            </p:cNvPr>
            <p:cNvSpPr/>
            <p:nvPr/>
          </p:nvSpPr>
          <p:spPr bwMode="black">
            <a:xfrm>
              <a:off x="5340834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2135 h 633083"/>
                <a:gd name="connsiteX11" fmla="*/ 92210 w 495456"/>
                <a:gd name="connsiteY11" fmla="*/ 626203 h 633083"/>
                <a:gd name="connsiteX12" fmla="*/ 20644 w 495456"/>
                <a:gd name="connsiteY12" fmla="*/ 626203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22488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2135"/>
                  </a:cubicBezTo>
                  <a:lnTo>
                    <a:pt x="92210" y="626203"/>
                  </a:lnTo>
                  <a:lnTo>
                    <a:pt x="20644" y="626203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217B49-70CC-4D78-AED0-18A9A28B3500}"/>
                </a:ext>
              </a:extLst>
            </p:cNvPr>
            <p:cNvSpPr/>
            <p:nvPr/>
          </p:nvSpPr>
          <p:spPr bwMode="black">
            <a:xfrm>
              <a:off x="5340834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4888 h 633083"/>
                <a:gd name="connsiteX11" fmla="*/ 92210 w 495456"/>
                <a:gd name="connsiteY11" fmla="*/ 628955 h 633083"/>
                <a:gd name="connsiteX12" fmla="*/ 20644 w 495456"/>
                <a:gd name="connsiteY12" fmla="*/ 628955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22488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4888"/>
                  </a:cubicBezTo>
                  <a:lnTo>
                    <a:pt x="92210" y="628955"/>
                  </a:lnTo>
                  <a:lnTo>
                    <a:pt x="20644" y="628955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021449B-89FF-4452-B2AC-A01CC925A3F6}"/>
                </a:ext>
              </a:extLst>
            </p:cNvPr>
            <p:cNvSpPr/>
            <p:nvPr/>
          </p:nvSpPr>
          <p:spPr bwMode="black">
            <a:xfrm>
              <a:off x="5918867" y="686158"/>
              <a:ext cx="578033" cy="660609"/>
            </a:xfrm>
            <a:custGeom>
              <a:avLst/>
              <a:gdLst>
                <a:gd name="connsiteX0" fmla="*/ 430772 w 578033"/>
                <a:gd name="connsiteY0" fmla="*/ 304156 h 660609"/>
                <a:gd name="connsiteX1" fmla="*/ 430772 w 578033"/>
                <a:gd name="connsiteY1" fmla="*/ 304156 h 660609"/>
                <a:gd name="connsiteX2" fmla="*/ 367464 w 578033"/>
                <a:gd name="connsiteY2" fmla="*/ 331681 h 660609"/>
                <a:gd name="connsiteX3" fmla="*/ 94963 w 578033"/>
                <a:gd name="connsiteY3" fmla="*/ 466555 h 660609"/>
                <a:gd name="connsiteX4" fmla="*/ 227084 w 578033"/>
                <a:gd name="connsiteY4" fmla="*/ 582162 h 660609"/>
                <a:gd name="connsiteX5" fmla="*/ 430772 w 578033"/>
                <a:gd name="connsiteY5" fmla="*/ 397742 h 660609"/>
                <a:gd name="connsiteX6" fmla="*/ 430772 w 578033"/>
                <a:gd name="connsiteY6" fmla="*/ 304156 h 660609"/>
                <a:gd name="connsiteX7" fmla="*/ 48169 w 578033"/>
                <a:gd name="connsiteY7" fmla="*/ 218827 h 660609"/>
                <a:gd name="connsiteX8" fmla="*/ 284888 w 578033"/>
                <a:gd name="connsiteY8" fmla="*/ 20644 h 660609"/>
                <a:gd name="connsiteX9" fmla="*/ 502338 w 578033"/>
                <a:gd name="connsiteY9" fmla="*/ 210569 h 660609"/>
                <a:gd name="connsiteX10" fmla="*/ 502338 w 578033"/>
                <a:gd name="connsiteY10" fmla="*/ 524359 h 660609"/>
                <a:gd name="connsiteX11" fmla="*/ 543626 w 578033"/>
                <a:gd name="connsiteY11" fmla="*/ 568399 h 660609"/>
                <a:gd name="connsiteX12" fmla="*/ 565647 w 578033"/>
                <a:gd name="connsiteY12" fmla="*/ 562894 h 660609"/>
                <a:gd name="connsiteX13" fmla="*/ 565647 w 578033"/>
                <a:gd name="connsiteY13" fmla="*/ 623450 h 660609"/>
                <a:gd name="connsiteX14" fmla="*/ 518854 w 578033"/>
                <a:gd name="connsiteY14" fmla="*/ 628955 h 660609"/>
                <a:gd name="connsiteX15" fmla="*/ 433525 w 578033"/>
                <a:gd name="connsiteY15" fmla="*/ 527111 h 660609"/>
                <a:gd name="connsiteX16" fmla="*/ 430772 w 578033"/>
                <a:gd name="connsiteY16" fmla="*/ 527111 h 660609"/>
                <a:gd name="connsiteX17" fmla="*/ 216074 w 578033"/>
                <a:gd name="connsiteY17" fmla="*/ 648223 h 660609"/>
                <a:gd name="connsiteX18" fmla="*/ 20644 w 578033"/>
                <a:gd name="connsiteY18" fmla="*/ 474813 h 660609"/>
                <a:gd name="connsiteX19" fmla="*/ 334433 w 578033"/>
                <a:gd name="connsiteY19" fmla="*/ 284888 h 660609"/>
                <a:gd name="connsiteX20" fmla="*/ 425267 w 578033"/>
                <a:gd name="connsiteY20" fmla="*/ 205064 h 660609"/>
                <a:gd name="connsiteX21" fmla="*/ 271125 w 578033"/>
                <a:gd name="connsiteY21" fmla="*/ 83952 h 660609"/>
                <a:gd name="connsiteX22" fmla="*/ 114230 w 578033"/>
                <a:gd name="connsiteY22" fmla="*/ 221579 h 660609"/>
                <a:gd name="connsiteX23" fmla="*/ 48169 w 578033"/>
                <a:gd name="connsiteY23" fmla="*/ 221579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8033" h="660609">
                  <a:moveTo>
                    <a:pt x="430772" y="304156"/>
                  </a:moveTo>
                  <a:lnTo>
                    <a:pt x="430772" y="304156"/>
                  </a:lnTo>
                  <a:cubicBezTo>
                    <a:pt x="419762" y="320671"/>
                    <a:pt x="386732" y="326176"/>
                    <a:pt x="367464" y="331681"/>
                  </a:cubicBezTo>
                  <a:cubicBezTo>
                    <a:pt x="246352" y="353701"/>
                    <a:pt x="94963" y="350949"/>
                    <a:pt x="94963" y="466555"/>
                  </a:cubicBezTo>
                  <a:cubicBezTo>
                    <a:pt x="94963" y="538121"/>
                    <a:pt x="158271" y="582162"/>
                    <a:pt x="227084" y="582162"/>
                  </a:cubicBezTo>
                  <a:cubicBezTo>
                    <a:pt x="337186" y="582162"/>
                    <a:pt x="433525" y="513348"/>
                    <a:pt x="430772" y="397742"/>
                  </a:cubicBezTo>
                  <a:lnTo>
                    <a:pt x="430772" y="304156"/>
                  </a:lnTo>
                  <a:close/>
                  <a:moveTo>
                    <a:pt x="48169" y="218827"/>
                  </a:moveTo>
                  <a:cubicBezTo>
                    <a:pt x="56427" y="81200"/>
                    <a:pt x="152766" y="20644"/>
                    <a:pt x="284888" y="20644"/>
                  </a:cubicBezTo>
                  <a:cubicBezTo>
                    <a:pt x="389484" y="20644"/>
                    <a:pt x="502338" y="53675"/>
                    <a:pt x="502338" y="210569"/>
                  </a:cubicBezTo>
                  <a:lnTo>
                    <a:pt x="502338" y="524359"/>
                  </a:lnTo>
                  <a:cubicBezTo>
                    <a:pt x="502338" y="551884"/>
                    <a:pt x="516101" y="568399"/>
                    <a:pt x="543626" y="568399"/>
                  </a:cubicBezTo>
                  <a:cubicBezTo>
                    <a:pt x="551884" y="568399"/>
                    <a:pt x="560141" y="565647"/>
                    <a:pt x="565647" y="562894"/>
                  </a:cubicBezTo>
                  <a:lnTo>
                    <a:pt x="565647" y="623450"/>
                  </a:lnTo>
                  <a:cubicBezTo>
                    <a:pt x="549131" y="626203"/>
                    <a:pt x="538121" y="628955"/>
                    <a:pt x="518854" y="628955"/>
                  </a:cubicBezTo>
                  <a:cubicBezTo>
                    <a:pt x="447288" y="628955"/>
                    <a:pt x="433525" y="587667"/>
                    <a:pt x="433525" y="527111"/>
                  </a:cubicBezTo>
                  <a:lnTo>
                    <a:pt x="430772" y="527111"/>
                  </a:lnTo>
                  <a:cubicBezTo>
                    <a:pt x="381227" y="604182"/>
                    <a:pt x="328928" y="648223"/>
                    <a:pt x="216074" y="648223"/>
                  </a:cubicBezTo>
                  <a:cubicBezTo>
                    <a:pt x="108725" y="648223"/>
                    <a:pt x="20644" y="593172"/>
                    <a:pt x="20644" y="474813"/>
                  </a:cubicBezTo>
                  <a:cubicBezTo>
                    <a:pt x="20644" y="309661"/>
                    <a:pt x="180291" y="304156"/>
                    <a:pt x="334433" y="284888"/>
                  </a:cubicBezTo>
                  <a:cubicBezTo>
                    <a:pt x="392237" y="279383"/>
                    <a:pt x="425267" y="271125"/>
                    <a:pt x="425267" y="205064"/>
                  </a:cubicBezTo>
                  <a:cubicBezTo>
                    <a:pt x="425267" y="108725"/>
                    <a:pt x="356454" y="83952"/>
                    <a:pt x="271125" y="83952"/>
                  </a:cubicBezTo>
                  <a:cubicBezTo>
                    <a:pt x="183044" y="83952"/>
                    <a:pt x="116983" y="125240"/>
                    <a:pt x="114230" y="221579"/>
                  </a:cubicBezTo>
                  <a:lnTo>
                    <a:pt x="48169" y="2215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63DE190-5910-4A04-8831-912E7B4D07E0}"/>
                </a:ext>
              </a:extLst>
            </p:cNvPr>
            <p:cNvSpPr/>
            <p:nvPr/>
          </p:nvSpPr>
          <p:spPr bwMode="black">
            <a:xfrm>
              <a:off x="6582229" y="476965"/>
              <a:ext cx="110102" cy="853287"/>
            </a:xfrm>
            <a:custGeom>
              <a:avLst/>
              <a:gdLst>
                <a:gd name="connsiteX0" fmla="*/ 20644 w 110101"/>
                <a:gd name="connsiteY0" fmla="*/ 20644 h 853286"/>
                <a:gd name="connsiteX1" fmla="*/ 92210 w 110101"/>
                <a:gd name="connsiteY1" fmla="*/ 20644 h 853286"/>
                <a:gd name="connsiteX2" fmla="*/ 92210 w 110101"/>
                <a:gd name="connsiteY2" fmla="*/ 838148 h 853286"/>
                <a:gd name="connsiteX3" fmla="*/ 20644 w 110101"/>
                <a:gd name="connsiteY3" fmla="*/ 838148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853286">
                  <a:moveTo>
                    <a:pt x="20644" y="20644"/>
                  </a:moveTo>
                  <a:lnTo>
                    <a:pt x="92210" y="20644"/>
                  </a:lnTo>
                  <a:lnTo>
                    <a:pt x="92210" y="838148"/>
                  </a:lnTo>
                  <a:lnTo>
                    <a:pt x="20644" y="8381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C513A30-DC41-4B70-B474-B7F9882045F1}"/>
                </a:ext>
              </a:extLst>
            </p:cNvPr>
            <p:cNvSpPr/>
            <p:nvPr/>
          </p:nvSpPr>
          <p:spPr bwMode="black">
            <a:xfrm>
              <a:off x="6582229" y="476965"/>
              <a:ext cx="110102" cy="853287"/>
            </a:xfrm>
            <a:custGeom>
              <a:avLst/>
              <a:gdLst>
                <a:gd name="connsiteX0" fmla="*/ 20644 w 110101"/>
                <a:gd name="connsiteY0" fmla="*/ 20644 h 853286"/>
                <a:gd name="connsiteX1" fmla="*/ 92210 w 110101"/>
                <a:gd name="connsiteY1" fmla="*/ 20644 h 853286"/>
                <a:gd name="connsiteX2" fmla="*/ 92210 w 110101"/>
                <a:gd name="connsiteY2" fmla="*/ 838148 h 853286"/>
                <a:gd name="connsiteX3" fmla="*/ 20644 w 110101"/>
                <a:gd name="connsiteY3" fmla="*/ 838148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853286">
                  <a:moveTo>
                    <a:pt x="20644" y="20644"/>
                  </a:moveTo>
                  <a:lnTo>
                    <a:pt x="92210" y="20644"/>
                  </a:lnTo>
                  <a:lnTo>
                    <a:pt x="92210" y="838148"/>
                  </a:lnTo>
                  <a:lnTo>
                    <a:pt x="20644" y="8381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4BE96A6-616D-4E71-8D2F-943A0D187F8C}"/>
                </a:ext>
              </a:extLst>
            </p:cNvPr>
            <p:cNvSpPr/>
            <p:nvPr/>
          </p:nvSpPr>
          <p:spPr bwMode="black">
            <a:xfrm>
              <a:off x="6766649" y="666890"/>
              <a:ext cx="605559" cy="908338"/>
            </a:xfrm>
            <a:custGeom>
              <a:avLst/>
              <a:gdLst>
                <a:gd name="connsiteX0" fmla="*/ 312413 w 605558"/>
                <a:gd name="connsiteY0" fmla="*/ 516101 h 908337"/>
                <a:gd name="connsiteX1" fmla="*/ 447288 w 605558"/>
                <a:gd name="connsiteY1" fmla="*/ 339939 h 908337"/>
                <a:gd name="connsiteX2" fmla="*/ 309661 w 605558"/>
                <a:gd name="connsiteY2" fmla="*/ 161024 h 908337"/>
                <a:gd name="connsiteX3" fmla="*/ 185796 w 605558"/>
                <a:gd name="connsiteY3" fmla="*/ 345444 h 908337"/>
                <a:gd name="connsiteX4" fmla="*/ 312413 w 605558"/>
                <a:gd name="connsiteY4" fmla="*/ 516101 h 908337"/>
                <a:gd name="connsiteX5" fmla="*/ 604182 w 605558"/>
                <a:gd name="connsiteY5" fmla="*/ 37159 h 908337"/>
                <a:gd name="connsiteX6" fmla="*/ 604182 w 605558"/>
                <a:gd name="connsiteY6" fmla="*/ 615192 h 908337"/>
                <a:gd name="connsiteX7" fmla="*/ 298650 w 605558"/>
                <a:gd name="connsiteY7" fmla="*/ 895951 h 908337"/>
                <a:gd name="connsiteX8" fmla="*/ 34407 w 605558"/>
                <a:gd name="connsiteY8" fmla="*/ 714284 h 908337"/>
                <a:gd name="connsiteX9" fmla="*/ 207816 w 605558"/>
                <a:gd name="connsiteY9" fmla="*/ 714284 h 908337"/>
                <a:gd name="connsiteX10" fmla="*/ 320671 w 605558"/>
                <a:gd name="connsiteY10" fmla="*/ 774840 h 908337"/>
                <a:gd name="connsiteX11" fmla="*/ 447288 w 605558"/>
                <a:gd name="connsiteY11" fmla="*/ 634460 h 908337"/>
                <a:gd name="connsiteX12" fmla="*/ 447288 w 605558"/>
                <a:gd name="connsiteY12" fmla="*/ 560142 h 908337"/>
                <a:gd name="connsiteX13" fmla="*/ 444535 w 605558"/>
                <a:gd name="connsiteY13" fmla="*/ 557389 h 908337"/>
                <a:gd name="connsiteX14" fmla="*/ 282135 w 605558"/>
                <a:gd name="connsiteY14" fmla="*/ 648223 h 908337"/>
                <a:gd name="connsiteX15" fmla="*/ 20644 w 605558"/>
                <a:gd name="connsiteY15" fmla="*/ 334433 h 908337"/>
                <a:gd name="connsiteX16" fmla="*/ 271125 w 605558"/>
                <a:gd name="connsiteY16" fmla="*/ 20644 h 908337"/>
                <a:gd name="connsiteX17" fmla="*/ 447288 w 605558"/>
                <a:gd name="connsiteY17" fmla="*/ 127993 h 908337"/>
                <a:gd name="connsiteX18" fmla="*/ 450040 w 605558"/>
                <a:gd name="connsiteY18" fmla="*/ 127993 h 908337"/>
                <a:gd name="connsiteX19" fmla="*/ 450040 w 605558"/>
                <a:gd name="connsiteY19" fmla="*/ 37159 h 908337"/>
                <a:gd name="connsiteX20" fmla="*/ 604182 w 605558"/>
                <a:gd name="connsiteY20" fmla="*/ 37159 h 90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5558" h="908337">
                  <a:moveTo>
                    <a:pt x="312413" y="516101"/>
                  </a:moveTo>
                  <a:cubicBezTo>
                    <a:pt x="419762" y="516101"/>
                    <a:pt x="447288" y="422515"/>
                    <a:pt x="447288" y="339939"/>
                  </a:cubicBezTo>
                  <a:cubicBezTo>
                    <a:pt x="447288" y="240847"/>
                    <a:pt x="400494" y="161024"/>
                    <a:pt x="309661" y="161024"/>
                  </a:cubicBezTo>
                  <a:cubicBezTo>
                    <a:pt x="251857" y="161024"/>
                    <a:pt x="185796" y="205064"/>
                    <a:pt x="185796" y="345444"/>
                  </a:cubicBezTo>
                  <a:cubicBezTo>
                    <a:pt x="185796" y="422515"/>
                    <a:pt x="216074" y="516101"/>
                    <a:pt x="312413" y="516101"/>
                  </a:cubicBezTo>
                  <a:moveTo>
                    <a:pt x="604182" y="37159"/>
                  </a:moveTo>
                  <a:lnTo>
                    <a:pt x="604182" y="615192"/>
                  </a:lnTo>
                  <a:cubicBezTo>
                    <a:pt x="604182" y="719789"/>
                    <a:pt x="595925" y="895951"/>
                    <a:pt x="298650" y="895951"/>
                  </a:cubicBezTo>
                  <a:cubicBezTo>
                    <a:pt x="174786" y="895951"/>
                    <a:pt x="42664" y="840901"/>
                    <a:pt x="34407" y="714284"/>
                  </a:cubicBezTo>
                  <a:lnTo>
                    <a:pt x="207816" y="714284"/>
                  </a:lnTo>
                  <a:cubicBezTo>
                    <a:pt x="216074" y="744562"/>
                    <a:pt x="227084" y="774840"/>
                    <a:pt x="320671" y="774840"/>
                  </a:cubicBezTo>
                  <a:cubicBezTo>
                    <a:pt x="405999" y="774840"/>
                    <a:pt x="447288" y="733552"/>
                    <a:pt x="447288" y="634460"/>
                  </a:cubicBezTo>
                  <a:lnTo>
                    <a:pt x="447288" y="560142"/>
                  </a:lnTo>
                  <a:lnTo>
                    <a:pt x="444535" y="557389"/>
                  </a:lnTo>
                  <a:cubicBezTo>
                    <a:pt x="419762" y="604182"/>
                    <a:pt x="378474" y="648223"/>
                    <a:pt x="282135" y="648223"/>
                  </a:cubicBezTo>
                  <a:cubicBezTo>
                    <a:pt x="136251" y="648223"/>
                    <a:pt x="20644" y="546379"/>
                    <a:pt x="20644" y="334433"/>
                  </a:cubicBezTo>
                  <a:cubicBezTo>
                    <a:pt x="20644" y="125241"/>
                    <a:pt x="139003" y="20644"/>
                    <a:pt x="271125" y="20644"/>
                  </a:cubicBezTo>
                  <a:cubicBezTo>
                    <a:pt x="383979" y="20644"/>
                    <a:pt x="428019" y="86705"/>
                    <a:pt x="447288" y="127993"/>
                  </a:cubicBezTo>
                  <a:lnTo>
                    <a:pt x="450040" y="127993"/>
                  </a:lnTo>
                  <a:lnTo>
                    <a:pt x="450040" y="37159"/>
                  </a:lnTo>
                  <a:lnTo>
                    <a:pt x="604182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C6CE4B4-072A-4577-874A-81871C055E54}"/>
                </a:ext>
              </a:extLst>
            </p:cNvPr>
            <p:cNvSpPr/>
            <p:nvPr/>
          </p:nvSpPr>
          <p:spPr bwMode="black">
            <a:xfrm>
              <a:off x="7485061" y="666890"/>
              <a:ext cx="385355" cy="660609"/>
            </a:xfrm>
            <a:custGeom>
              <a:avLst/>
              <a:gdLst>
                <a:gd name="connsiteX0" fmla="*/ 23397 w 385355"/>
                <a:gd name="connsiteY0" fmla="*/ 37159 h 660609"/>
                <a:gd name="connsiteX1" fmla="*/ 174786 w 385355"/>
                <a:gd name="connsiteY1" fmla="*/ 37159 h 660609"/>
                <a:gd name="connsiteX2" fmla="*/ 174786 w 385355"/>
                <a:gd name="connsiteY2" fmla="*/ 141756 h 660609"/>
                <a:gd name="connsiteX3" fmla="*/ 177539 w 385355"/>
                <a:gd name="connsiteY3" fmla="*/ 141756 h 660609"/>
                <a:gd name="connsiteX4" fmla="*/ 342691 w 385355"/>
                <a:gd name="connsiteY4" fmla="*/ 20644 h 660609"/>
                <a:gd name="connsiteX5" fmla="*/ 372969 w 385355"/>
                <a:gd name="connsiteY5" fmla="*/ 23397 h 660609"/>
                <a:gd name="connsiteX6" fmla="*/ 372969 w 385355"/>
                <a:gd name="connsiteY6" fmla="*/ 185796 h 660609"/>
                <a:gd name="connsiteX7" fmla="*/ 326176 w 385355"/>
                <a:gd name="connsiteY7" fmla="*/ 183044 h 660609"/>
                <a:gd name="connsiteX8" fmla="*/ 180291 w 385355"/>
                <a:gd name="connsiteY8" fmla="*/ 328928 h 660609"/>
                <a:gd name="connsiteX9" fmla="*/ 180291 w 385355"/>
                <a:gd name="connsiteY9" fmla="*/ 645470 h 660609"/>
                <a:gd name="connsiteX10" fmla="*/ 20644 w 385355"/>
                <a:gd name="connsiteY10" fmla="*/ 645470 h 660609"/>
                <a:gd name="connsiteX11" fmla="*/ 20644 w 385355"/>
                <a:gd name="connsiteY11" fmla="*/ 37159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355" h="660609">
                  <a:moveTo>
                    <a:pt x="23397" y="37159"/>
                  </a:moveTo>
                  <a:lnTo>
                    <a:pt x="174786" y="37159"/>
                  </a:lnTo>
                  <a:lnTo>
                    <a:pt x="174786" y="141756"/>
                  </a:lnTo>
                  <a:lnTo>
                    <a:pt x="177539" y="141756"/>
                  </a:lnTo>
                  <a:cubicBezTo>
                    <a:pt x="210569" y="81200"/>
                    <a:pt x="246352" y="20644"/>
                    <a:pt x="342691" y="20644"/>
                  </a:cubicBezTo>
                  <a:cubicBezTo>
                    <a:pt x="353701" y="20644"/>
                    <a:pt x="361959" y="20644"/>
                    <a:pt x="372969" y="23397"/>
                  </a:cubicBezTo>
                  <a:lnTo>
                    <a:pt x="372969" y="185796"/>
                  </a:lnTo>
                  <a:cubicBezTo>
                    <a:pt x="359206" y="183044"/>
                    <a:pt x="342691" y="183044"/>
                    <a:pt x="326176" y="183044"/>
                  </a:cubicBezTo>
                  <a:cubicBezTo>
                    <a:pt x="202312" y="183044"/>
                    <a:pt x="180291" y="260115"/>
                    <a:pt x="180291" y="328928"/>
                  </a:cubicBezTo>
                  <a:lnTo>
                    <a:pt x="180291" y="645470"/>
                  </a:lnTo>
                  <a:lnTo>
                    <a:pt x="20644" y="645470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C62C249-90CE-45DC-8B3D-A3EF2B7862C4}"/>
                </a:ext>
              </a:extLst>
            </p:cNvPr>
            <p:cNvSpPr/>
            <p:nvPr/>
          </p:nvSpPr>
          <p:spPr bwMode="black">
            <a:xfrm>
              <a:off x="8206226" y="471460"/>
              <a:ext cx="633084" cy="853287"/>
            </a:xfrm>
            <a:custGeom>
              <a:avLst/>
              <a:gdLst>
                <a:gd name="connsiteX0" fmla="*/ 320671 w 633083"/>
                <a:gd name="connsiteY0" fmla="*/ 725294 h 853286"/>
                <a:gd name="connsiteX1" fmla="*/ 461050 w 633083"/>
                <a:gd name="connsiteY1" fmla="*/ 549131 h 853286"/>
                <a:gd name="connsiteX2" fmla="*/ 323423 w 633083"/>
                <a:gd name="connsiteY2" fmla="*/ 353701 h 853286"/>
                <a:gd name="connsiteX3" fmla="*/ 188549 w 633083"/>
                <a:gd name="connsiteY3" fmla="*/ 540874 h 853286"/>
                <a:gd name="connsiteX4" fmla="*/ 320671 w 633083"/>
                <a:gd name="connsiteY4" fmla="*/ 725294 h 853286"/>
                <a:gd name="connsiteX5" fmla="*/ 612440 w 633083"/>
                <a:gd name="connsiteY5" fmla="*/ 840901 h 853286"/>
                <a:gd name="connsiteX6" fmla="*/ 455545 w 633083"/>
                <a:gd name="connsiteY6" fmla="*/ 840901 h 853286"/>
                <a:gd name="connsiteX7" fmla="*/ 455545 w 633083"/>
                <a:gd name="connsiteY7" fmla="*/ 763829 h 853286"/>
                <a:gd name="connsiteX8" fmla="*/ 452793 w 633083"/>
                <a:gd name="connsiteY8" fmla="*/ 763829 h 853286"/>
                <a:gd name="connsiteX9" fmla="*/ 276630 w 633083"/>
                <a:gd name="connsiteY9" fmla="*/ 857416 h 853286"/>
                <a:gd name="connsiteX10" fmla="*/ 20644 w 633083"/>
                <a:gd name="connsiteY10" fmla="*/ 529864 h 853286"/>
                <a:gd name="connsiteX11" fmla="*/ 271125 w 633083"/>
                <a:gd name="connsiteY11" fmla="*/ 216074 h 853286"/>
                <a:gd name="connsiteX12" fmla="*/ 447288 w 633083"/>
                <a:gd name="connsiteY12" fmla="*/ 309661 h 853286"/>
                <a:gd name="connsiteX13" fmla="*/ 450040 w 633083"/>
                <a:gd name="connsiteY13" fmla="*/ 309661 h 853286"/>
                <a:gd name="connsiteX14" fmla="*/ 450040 w 633083"/>
                <a:gd name="connsiteY14" fmla="*/ 20644 h 853286"/>
                <a:gd name="connsiteX15" fmla="*/ 609688 w 633083"/>
                <a:gd name="connsiteY15" fmla="*/ 20644 h 853286"/>
                <a:gd name="connsiteX16" fmla="*/ 609688 w 633083"/>
                <a:gd name="connsiteY16" fmla="*/ 840901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3083" h="853286">
                  <a:moveTo>
                    <a:pt x="320671" y="725294"/>
                  </a:moveTo>
                  <a:cubicBezTo>
                    <a:pt x="422515" y="725294"/>
                    <a:pt x="461050" y="639965"/>
                    <a:pt x="461050" y="549131"/>
                  </a:cubicBezTo>
                  <a:cubicBezTo>
                    <a:pt x="461050" y="452793"/>
                    <a:pt x="433525" y="353701"/>
                    <a:pt x="323423" y="353701"/>
                  </a:cubicBezTo>
                  <a:cubicBezTo>
                    <a:pt x="221579" y="353701"/>
                    <a:pt x="188549" y="444535"/>
                    <a:pt x="188549" y="540874"/>
                  </a:cubicBezTo>
                  <a:cubicBezTo>
                    <a:pt x="188549" y="615192"/>
                    <a:pt x="216074" y="725294"/>
                    <a:pt x="320671" y="725294"/>
                  </a:cubicBezTo>
                  <a:moveTo>
                    <a:pt x="612440" y="840901"/>
                  </a:moveTo>
                  <a:lnTo>
                    <a:pt x="455545" y="840901"/>
                  </a:lnTo>
                  <a:lnTo>
                    <a:pt x="455545" y="763829"/>
                  </a:lnTo>
                  <a:lnTo>
                    <a:pt x="452793" y="763829"/>
                  </a:lnTo>
                  <a:cubicBezTo>
                    <a:pt x="414257" y="832643"/>
                    <a:pt x="342691" y="857416"/>
                    <a:pt x="276630" y="857416"/>
                  </a:cubicBezTo>
                  <a:cubicBezTo>
                    <a:pt x="97715" y="857416"/>
                    <a:pt x="20644" y="697769"/>
                    <a:pt x="20644" y="529864"/>
                  </a:cubicBezTo>
                  <a:cubicBezTo>
                    <a:pt x="20644" y="320671"/>
                    <a:pt x="139003" y="216074"/>
                    <a:pt x="271125" y="216074"/>
                  </a:cubicBezTo>
                  <a:cubicBezTo>
                    <a:pt x="372969" y="216074"/>
                    <a:pt x="422515" y="271125"/>
                    <a:pt x="447288" y="309661"/>
                  </a:cubicBezTo>
                  <a:lnTo>
                    <a:pt x="450040" y="309661"/>
                  </a:lnTo>
                  <a:lnTo>
                    <a:pt x="450040" y="20644"/>
                  </a:lnTo>
                  <a:lnTo>
                    <a:pt x="609688" y="20644"/>
                  </a:lnTo>
                  <a:lnTo>
                    <a:pt x="609688" y="84090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45501122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704110C-7FA9-42B8-8B3B-DA58E665B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001" y="1062500"/>
            <a:ext cx="5543400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F5AF73-3EA7-4347-84EA-D70EBAC2F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780" y="267573"/>
            <a:ext cx="5544620" cy="4308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415EBFD-084A-4878-8287-2E1A3FCE8DD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308CCAE-A613-4894-962F-B9332D979AE1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8" name="Guidance note">
              <a:extLst>
                <a:ext uri="{FF2B5EF4-FFF2-40B4-BE49-F238E27FC236}">
                  <a16:creationId xmlns:a16="http://schemas.microsoft.com/office/drawing/2014/main" id="{753381CB-CFAD-4C37-9043-05C8A52380A7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FA04F91-854A-4895-BD97-24C8BB928F41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0" name="Picture 3">
                <a:extLst>
                  <a:ext uri="{FF2B5EF4-FFF2-40B4-BE49-F238E27FC236}">
                    <a16:creationId xmlns:a16="http://schemas.microsoft.com/office/drawing/2014/main" id="{9CABB711-E1AB-41A2-A779-C8967E1B90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Rounded Rectangle 20">
                <a:extLst>
                  <a:ext uri="{FF2B5EF4-FFF2-40B4-BE49-F238E27FC236}">
                    <a16:creationId xmlns:a16="http://schemas.microsoft.com/office/drawing/2014/main" id="{702CAAD7-0480-4B1D-A46C-986161320307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786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F52CBFD-699B-45C5-A157-E323D3A6D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4068613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54D8696-31B7-4DB8-B15D-873BDA4653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51388" y="1062500"/>
            <a:ext cx="4068000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42441E-8F2C-4081-9DA0-77F80225E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B7EAF22-09C0-49C9-9811-75AF4CD216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6800D90-E2FB-42D1-8CB6-1955ED546129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5" name="Guidance note">
              <a:extLst>
                <a:ext uri="{FF2B5EF4-FFF2-40B4-BE49-F238E27FC236}">
                  <a16:creationId xmlns:a16="http://schemas.microsoft.com/office/drawing/2014/main" id="{819ED999-6999-46F4-B7A1-EFF10837A570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B633B5A-3193-4605-B154-E0B8CB89CCB3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585F499E-E2AE-40D1-BBDA-189BC79FDB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Rounded Rectangle 20">
                <a:extLst>
                  <a:ext uri="{FF2B5EF4-FFF2-40B4-BE49-F238E27FC236}">
                    <a16:creationId xmlns:a16="http://schemas.microsoft.com/office/drawing/2014/main" id="{752EE2C4-E482-438A-9070-A14C38B61464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36630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0C88B5B-AAF5-47BD-AD69-1EE3F9438D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4068613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6AD82B2-07C2-46E9-9678-D1F4F1426B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752975" y="1062038"/>
            <a:ext cx="4051937" cy="345440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A9E21F-48B1-4B1C-A7BD-A425530A3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4373E4D-07C5-468F-A7BD-C7AD22C776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C6F12F-E651-47EF-873C-C4BCFD73026C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34" name="Guidance note">
              <a:extLst>
                <a:ext uri="{FF2B5EF4-FFF2-40B4-BE49-F238E27FC236}">
                  <a16:creationId xmlns:a16="http://schemas.microsoft.com/office/drawing/2014/main" id="{F95C3436-B6EE-47A5-8CDF-DFC1CEE6A784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50E3572-442E-4063-AED5-829AB7EAA7C3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6" name="Picture 3">
                <a:extLst>
                  <a:ext uri="{FF2B5EF4-FFF2-40B4-BE49-F238E27FC236}">
                    <a16:creationId xmlns:a16="http://schemas.microsoft.com/office/drawing/2014/main" id="{97890FFF-8342-4E6A-B73E-44D0FCF7A2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Rounded Rectangle 20">
                <a:extLst>
                  <a:ext uri="{FF2B5EF4-FFF2-40B4-BE49-F238E27FC236}">
                    <a16:creationId xmlns:a16="http://schemas.microsoft.com/office/drawing/2014/main" id="{C5F8D64F-558B-4EE8-B969-C40A6125D25D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9" name="Round Diagonal Corner Rectangle 4">
            <a:extLst>
              <a:ext uri="{FF2B5EF4-FFF2-40B4-BE49-F238E27FC236}">
                <a16:creationId xmlns:a16="http://schemas.microsoft.com/office/drawing/2014/main" id="{DEEFE2A4-9E60-4329-8F38-C8621FA2D86F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</a:t>
            </a: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it may </a:t>
            </a: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2239661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6AD82B2-07C2-46E9-9678-D1F4F1426B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27763" y="1062038"/>
            <a:ext cx="2577149" cy="345440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A9E21F-48B1-4B1C-A7BD-A425530A3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5B8ED1A-AF6F-4E25-AAB2-26D9DEBFF5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000" y="1062500"/>
            <a:ext cx="2592239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4BB6730-51C5-4FB3-8052-D9905AB1484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766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89C5F10-0515-49F1-B7E1-FA5D252EBE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66203AC-F147-41C5-B406-E8249CBBDB54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5" name="Guidance note">
              <a:extLst>
                <a:ext uri="{FF2B5EF4-FFF2-40B4-BE49-F238E27FC236}">
                  <a16:creationId xmlns:a16="http://schemas.microsoft.com/office/drawing/2014/main" id="{464C2E21-214C-4806-9F3E-C69A825582DD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E56EF6B-B396-42F9-B229-E1E18A219AB6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8EB1562C-2ED4-4AC8-AFE4-22D14FADBF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ounded Rectangle 20">
                <a:extLst>
                  <a:ext uri="{FF2B5EF4-FFF2-40B4-BE49-F238E27FC236}">
                    <a16:creationId xmlns:a16="http://schemas.microsoft.com/office/drawing/2014/main" id="{E1BE0287-66BC-469E-9977-A30B88F00C15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3" name="Round Diagonal Corner Rectangle 4">
            <a:extLst>
              <a:ext uri="{FF2B5EF4-FFF2-40B4-BE49-F238E27FC236}">
                <a16:creationId xmlns:a16="http://schemas.microsoft.com/office/drawing/2014/main" id="{529E9B37-4CA4-410B-848A-FE86FF6F9510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</a:t>
            </a: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it may </a:t>
            </a: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7855971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930CD1D-A41A-4185-9CFA-885F60C5B5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000" y="1062500"/>
            <a:ext cx="2592239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C4283E-702E-4783-AE1B-598C33ABAD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6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ABD336-6DA0-4C14-8548-610B7CB3FD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961" y="1062500"/>
            <a:ext cx="2592000" cy="1569660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8401A2-6451-4E45-96E0-C555AE389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1993E21-89C4-43F1-B0DA-3D71670B0B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2EC9A99-CBD6-4BA5-A71D-10F2DFE9CFA1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7" name="Guidance note">
              <a:extLst>
                <a:ext uri="{FF2B5EF4-FFF2-40B4-BE49-F238E27FC236}">
                  <a16:creationId xmlns:a16="http://schemas.microsoft.com/office/drawing/2014/main" id="{6ADE5D12-11A2-4CCE-81CB-203511BF5C3F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081217D-4EA5-40B0-9EA6-FAD35195E17C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19" name="Picture 3">
                <a:extLst>
                  <a:ext uri="{FF2B5EF4-FFF2-40B4-BE49-F238E27FC236}">
                    <a16:creationId xmlns:a16="http://schemas.microsoft.com/office/drawing/2014/main" id="{464DB892-B193-4994-87A1-F3005D1BEA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Rounded Rectangle 20">
                <a:extLst>
                  <a:ext uri="{FF2B5EF4-FFF2-40B4-BE49-F238E27FC236}">
                    <a16:creationId xmlns:a16="http://schemas.microsoft.com/office/drawing/2014/main" id="{4CE544B9-8DF2-4C6C-B878-A4384379E280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6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+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930CD1D-A41A-4185-9CFA-885F60C5B5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2592000" cy="2664000"/>
          </a:xfrm>
          <a:solidFill>
            <a:srgbClr val="0073CD"/>
          </a:solidFill>
        </p:spPr>
        <p:txBody>
          <a:bodyPr wrap="square" lIns="144000" tIns="108000" rIns="144000" bIns="108000">
            <a:noAutofit/>
          </a:bodyPr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60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C4283E-702E-4783-AE1B-598C33ABAD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ABD336-6DA0-4C14-8548-610B7CB3FD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96A342-D873-47FF-A0CB-ED762BAF6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F1F48095-532B-4817-BFFB-AF6AF6A81C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2F101B0-C15C-4E8B-BCD8-94C6F9FA8B71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7" name="Guidance note">
              <a:extLst>
                <a:ext uri="{FF2B5EF4-FFF2-40B4-BE49-F238E27FC236}">
                  <a16:creationId xmlns:a16="http://schemas.microsoft.com/office/drawing/2014/main" id="{5019EF20-6B36-43C9-BDEB-3621A64EB545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21C0FE1-B9EF-4B93-932D-4FD8C477B3AE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9" name="Picture 3">
                <a:extLst>
                  <a:ext uri="{FF2B5EF4-FFF2-40B4-BE49-F238E27FC236}">
                    <a16:creationId xmlns:a16="http://schemas.microsoft.com/office/drawing/2014/main" id="{7C1D4B64-6112-4E50-93D6-4D6DF530DF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Rounded Rectangle 20">
                <a:extLst>
                  <a:ext uri="{FF2B5EF4-FFF2-40B4-BE49-F238E27FC236}">
                    <a16:creationId xmlns:a16="http://schemas.microsoft.com/office/drawing/2014/main" id="{4E55863B-5F7C-47FB-BB27-4E84CB7B252B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5992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+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C4283E-702E-4783-AE1B-598C33ABAD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AFD44EC-D9DC-4A2D-91EF-9F07DE3F1C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3999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D6B893-85E5-4E35-9461-E7E97ADE1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2177FB2-8BB7-4D7D-AD52-7C859E8DFE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28000" y="1062500"/>
            <a:ext cx="2592000" cy="2664000"/>
          </a:xfrm>
          <a:solidFill>
            <a:srgbClr val="0073CD"/>
          </a:solidFill>
        </p:spPr>
        <p:txBody>
          <a:bodyPr wrap="square" lIns="144000" tIns="108000" rIns="144000" bIns="108000">
            <a:noAutofit/>
          </a:bodyPr>
          <a:lstStyle>
            <a:lvl1pPr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60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C0BFDE7-E46E-4D15-A8FA-219C8CB4D4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6F0B578-E378-46F0-A4C9-1552A629C76D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8" name="Guidance note">
              <a:extLst>
                <a:ext uri="{FF2B5EF4-FFF2-40B4-BE49-F238E27FC236}">
                  <a16:creationId xmlns:a16="http://schemas.microsoft.com/office/drawing/2014/main" id="{F2DEB423-320E-404F-8B3B-CCFAFB4B5554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3BE6250-E57A-419B-A962-5A85632A71B4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0" name="Picture 3">
                <a:extLst>
                  <a:ext uri="{FF2B5EF4-FFF2-40B4-BE49-F238E27FC236}">
                    <a16:creationId xmlns:a16="http://schemas.microsoft.com/office/drawing/2014/main" id="{3815D591-B560-4B71-ACE3-786F10B3ED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Rounded Rectangle 20">
                <a:extLst>
                  <a:ext uri="{FF2B5EF4-FFF2-40B4-BE49-F238E27FC236}">
                    <a16:creationId xmlns:a16="http://schemas.microsoft.com/office/drawing/2014/main" id="{D9C85BF9-7030-4B6C-A627-472B55A9DB32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1710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24DF50-EEA0-4A06-8714-8D21D9F9F14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4F1565-A4B3-45DC-B4DE-67F62117E5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780" y="1068388"/>
            <a:ext cx="5544621" cy="18774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DD9BE2-305C-49B6-A828-7CE17E381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3A5251B-0820-4ADA-9A19-8246D2702489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7" name="Guidance note">
              <a:extLst>
                <a:ext uri="{FF2B5EF4-FFF2-40B4-BE49-F238E27FC236}">
                  <a16:creationId xmlns:a16="http://schemas.microsoft.com/office/drawing/2014/main" id="{312A308F-3064-47BA-AC60-32EDEEDAB44B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FAF13CC-EB75-491E-ADC5-099192BFB81F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19" name="Picture 3">
                <a:extLst>
                  <a:ext uri="{FF2B5EF4-FFF2-40B4-BE49-F238E27FC236}">
                    <a16:creationId xmlns:a16="http://schemas.microsoft.com/office/drawing/2014/main" id="{A9488914-4AA4-477A-966D-3FA45BA9AD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Rounded Rectangle 20">
                <a:extLst>
                  <a:ext uri="{FF2B5EF4-FFF2-40B4-BE49-F238E27FC236}">
                    <a16:creationId xmlns:a16="http://schemas.microsoft.com/office/drawing/2014/main" id="{6261C382-D82C-4A0D-BCAA-2DFF1F81BFD8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74085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22780" y="267573"/>
            <a:ext cx="849737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27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2780" y="1058864"/>
            <a:ext cx="849844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/>
              <a:t>Heading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  <a:p>
            <a:pPr lvl="6"/>
            <a:r>
              <a:rPr lang="en-GB" dirty="0"/>
              <a:t>Seventh level</a:t>
            </a:r>
          </a:p>
          <a:p>
            <a:pPr lvl="7"/>
            <a:r>
              <a:rPr lang="en-GB" dirty="0"/>
              <a:t>Eighth level</a:t>
            </a:r>
          </a:p>
          <a:p>
            <a:pPr lvl="8"/>
            <a:r>
              <a:rPr lang="en-GB" dirty="0"/>
              <a:t>Ninth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286937" y="4740424"/>
            <a:ext cx="534283" cy="1692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en-GB" sz="10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39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2pPr>
            <a:lvl3pPr marL="1219080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3pPr>
            <a:lvl4pPr marL="182861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4pPr>
            <a:lvl5pPr marL="243815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5pPr>
            <a:lvl6pPr marL="3047696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6pPr>
            <a:lvl7pPr marL="3657235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7pPr>
            <a:lvl8pPr marL="426677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8pPr>
            <a:lvl9pPr marL="487631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9pPr>
          </a:lstStyle>
          <a:p>
            <a:fld id="{C765D33F-A874-457A-8BB6-233806FE7182}" type="slidenum">
              <a:rPr lang="en-GB" sz="1100" smtClean="0">
                <a:solidFill>
                  <a:schemeClr val="accent1"/>
                </a:solidFill>
              </a:rPr>
              <a:pPr/>
              <a:t>‹#›</a:t>
            </a:fld>
            <a:endParaRPr lang="en-GB" sz="1100" dirty="0">
              <a:solidFill>
                <a:schemeClr val="accent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12DA87-6564-4220-A5E6-DF04389D5C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4838" y="4740424"/>
            <a:ext cx="7195415" cy="1692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>
              <a:defRPr lang="en-GB" sz="1100" b="0" dirty="0">
                <a:solidFill>
                  <a:schemeClr val="accent1"/>
                </a:solidFill>
                <a:latin typeface="+mn-lt"/>
                <a:ea typeface="+mn-ea"/>
              </a:defRPr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5595E345-7284-4667-AC5E-016E8BC22574}"/>
              </a:ext>
            </a:extLst>
          </p:cNvPr>
          <p:cNvSpPr txBox="1">
            <a:spLocks/>
          </p:cNvSpPr>
          <p:nvPr/>
        </p:nvSpPr>
        <p:spPr>
          <a:xfrm>
            <a:off x="322780" y="4740424"/>
            <a:ext cx="912058" cy="1692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en-GB" sz="1100" b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09539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2pPr>
            <a:lvl3pPr marL="1219080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3pPr>
            <a:lvl4pPr marL="182861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4pPr>
            <a:lvl5pPr marL="243815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5pPr>
            <a:lvl6pPr marL="3047696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6pPr>
            <a:lvl7pPr marL="3657235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7pPr>
            <a:lvl8pPr marL="426677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8pPr>
            <a:lvl9pPr marL="487631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9pPr>
          </a:lstStyle>
          <a:p>
            <a:pPr>
              <a:tabLst>
                <a:tab pos="989013" algn="l"/>
              </a:tabLst>
            </a:pPr>
            <a:r>
              <a:rPr lang="en-GB" b="1" dirty="0"/>
              <a:t>National Grid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00" r:id="rId2"/>
    <p:sldLayoutId id="2147483801" r:id="rId3"/>
    <p:sldLayoutId id="2147483803" r:id="rId4"/>
    <p:sldLayoutId id="2147483813" r:id="rId5"/>
    <p:sldLayoutId id="2147483804" r:id="rId6"/>
    <p:sldLayoutId id="2147483805" r:id="rId7"/>
    <p:sldLayoutId id="2147483806" r:id="rId8"/>
    <p:sldLayoutId id="2147483786" r:id="rId9"/>
    <p:sldLayoutId id="2147483808" r:id="rId10"/>
    <p:sldLayoutId id="2147483809" r:id="rId11"/>
    <p:sldLayoutId id="2147483814" r:id="rId12"/>
    <p:sldLayoutId id="2147483810" r:id="rId13"/>
    <p:sldLayoutId id="2147483811" r:id="rId14"/>
    <p:sldLayoutId id="2147483812" r:id="rId15"/>
    <p:sldLayoutId id="2147483790" r:id="rId16"/>
    <p:sldLayoutId id="2147483815" r:id="rId17"/>
    <p:sldLayoutId id="2147483816" r:id="rId18"/>
    <p:sldLayoutId id="2147483784" r:id="rId19"/>
  </p:sldLayoutIdLst>
  <p:transition>
    <p:fade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5pPr>
      <a:lvl6pPr marL="342866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6pPr>
      <a:lvl7pPr marL="685732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7pPr>
      <a:lvl8pPr marL="1028598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8pPr>
      <a:lvl9pPr marL="1371464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9pPr>
    </p:titleStyle>
    <p:bodyStyle>
      <a:lvl1pPr marL="0" indent="0" algn="l" rtl="0" eaLnBrk="1" fontAlgn="base" hangingPunct="1">
        <a:spcBef>
          <a:spcPct val="0"/>
        </a:spcBef>
        <a:spcAft>
          <a:spcPts val="1200"/>
        </a:spcAft>
        <a:buClr>
          <a:schemeClr val="tx1"/>
        </a:buClr>
        <a:buFontTx/>
        <a:buNone/>
        <a:defRPr sz="1800" b="1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0"/>
        </a:spcBef>
        <a:spcAft>
          <a:spcPts val="1200"/>
        </a:spcAft>
        <a:buClr>
          <a:schemeClr val="tx1"/>
        </a:buClr>
        <a:buFontTx/>
        <a:buNone/>
        <a:defRPr sz="1600">
          <a:solidFill>
            <a:schemeClr val="tx1"/>
          </a:solidFill>
          <a:latin typeface="+mn-lt"/>
          <a:ea typeface="+mn-ea"/>
        </a:defRPr>
      </a:lvl2pPr>
      <a:lvl3pPr marL="27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54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-"/>
        <a:defRPr sz="1600">
          <a:solidFill>
            <a:schemeClr val="tx1"/>
          </a:solidFill>
          <a:latin typeface="+mn-lt"/>
          <a:ea typeface="+mn-ea"/>
        </a:defRPr>
      </a:lvl4pPr>
      <a:lvl5pPr marL="81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◦"/>
        <a:defRPr sz="1600">
          <a:solidFill>
            <a:schemeClr val="tx1"/>
          </a:solidFill>
          <a:latin typeface="+mn-lt"/>
          <a:ea typeface="+mn-ea"/>
        </a:defRPr>
      </a:lvl5pPr>
      <a:lvl6pPr marL="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+mj-lt"/>
        <a:buAutoNum type="arabicPeriod"/>
        <a:defRPr sz="1600">
          <a:solidFill>
            <a:schemeClr val="tx1"/>
          </a:solidFill>
          <a:latin typeface="+mn-lt"/>
          <a:ea typeface="+mn-ea"/>
        </a:defRPr>
      </a:lvl6pPr>
      <a:lvl7pPr marL="54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+mj-lt"/>
        <a:buAutoNum type="alphaLcPeriod"/>
        <a:defRPr sz="1600">
          <a:solidFill>
            <a:schemeClr val="tx1"/>
          </a:solidFill>
          <a:latin typeface="+mn-lt"/>
          <a:ea typeface="+mn-ea"/>
        </a:defRPr>
      </a:lvl7pPr>
      <a:lvl8pPr marL="81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+mj-lt"/>
        <a:buAutoNum type="romanLcPeriod"/>
        <a:defRPr sz="1600">
          <a:solidFill>
            <a:schemeClr val="tx1"/>
          </a:solidFill>
          <a:latin typeface="+mn-lt"/>
          <a:ea typeface="+mn-ea"/>
        </a:defRPr>
      </a:lvl8pPr>
      <a:lvl9pPr marL="0" indent="0" algn="l" rtl="0" eaLnBrk="1" fontAlgn="base" hangingPunct="1">
        <a:spcBef>
          <a:spcPct val="0"/>
        </a:spcBef>
        <a:spcAft>
          <a:spcPts val="1200"/>
        </a:spcAft>
        <a:buClr>
          <a:schemeClr val="tx1"/>
        </a:buClr>
        <a:buFontTx/>
        <a:buNone/>
        <a:defRPr sz="2400">
          <a:solidFill>
            <a:schemeClr val="accent1"/>
          </a:solidFill>
          <a:latin typeface="+mn-lt"/>
          <a:ea typeface="+mn-ea"/>
        </a:defRPr>
      </a:lvl9pPr>
    </p:bodyStyle>
    <p:otherStyle>
      <a:defPPr>
        <a:defRPr lang="en-GB"/>
      </a:defPPr>
      <a:lvl1pPr marL="0" indent="0" algn="l" rtl="0" eaLnBrk="1" fontAlgn="base" hangingPunct="1">
        <a:spcBef>
          <a:spcPct val="0"/>
        </a:spcBef>
        <a:spcAft>
          <a:spcPts val="600"/>
        </a:spcAft>
        <a:buClr>
          <a:schemeClr val="tx1"/>
        </a:buClr>
        <a:buFontTx/>
        <a:buNone/>
        <a:defRPr sz="1200" b="1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0"/>
        </a:spcBef>
        <a:spcAft>
          <a:spcPts val="600"/>
        </a:spcAft>
        <a:buClr>
          <a:schemeClr val="tx1"/>
        </a:buClr>
        <a:buFontTx/>
        <a:buNone/>
        <a:defRPr sz="1200">
          <a:solidFill>
            <a:schemeClr val="tx1"/>
          </a:solidFill>
          <a:latin typeface="+mn-lt"/>
          <a:ea typeface="+mn-ea"/>
        </a:defRPr>
      </a:lvl2pPr>
      <a:lvl3pPr marL="18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200">
          <a:solidFill>
            <a:schemeClr val="tx1"/>
          </a:solidFill>
          <a:latin typeface="+mn-lt"/>
          <a:ea typeface="+mn-ea"/>
        </a:defRPr>
      </a:lvl3pPr>
      <a:lvl4pPr marL="36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-"/>
        <a:defRPr sz="1200">
          <a:solidFill>
            <a:schemeClr val="tx1"/>
          </a:solidFill>
          <a:latin typeface="+mn-lt"/>
          <a:ea typeface="+mn-ea"/>
        </a:defRPr>
      </a:lvl4pPr>
      <a:lvl5pPr marL="54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◦"/>
        <a:defRPr sz="1200">
          <a:solidFill>
            <a:schemeClr val="tx1"/>
          </a:solidFill>
          <a:latin typeface="+mn-lt"/>
          <a:ea typeface="+mn-ea"/>
        </a:defRPr>
      </a:lvl5pPr>
      <a:lvl6pPr marL="18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+mj-lt"/>
        <a:buAutoNum type="arabicPeriod"/>
        <a:defRPr sz="1200">
          <a:solidFill>
            <a:schemeClr val="tx1"/>
          </a:solidFill>
          <a:latin typeface="+mn-lt"/>
          <a:ea typeface="+mn-ea"/>
        </a:defRPr>
      </a:lvl6pPr>
      <a:lvl7pPr marL="36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+mj-lt"/>
        <a:buAutoNum type="alphaLcPeriod"/>
        <a:defRPr sz="1200">
          <a:solidFill>
            <a:schemeClr val="tx1"/>
          </a:solidFill>
          <a:latin typeface="+mn-lt"/>
          <a:ea typeface="+mn-ea"/>
        </a:defRPr>
      </a:lvl7pPr>
      <a:lvl8pPr marL="54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+mj-lt"/>
        <a:buAutoNum type="romanLcPeriod"/>
        <a:defRPr sz="1200">
          <a:solidFill>
            <a:schemeClr val="tx1"/>
          </a:solidFill>
          <a:latin typeface="+mn-lt"/>
          <a:ea typeface="+mn-ea"/>
        </a:defRPr>
      </a:lvl8pPr>
      <a:lvl9pPr marL="0" indent="0" algn="l" rtl="0" eaLnBrk="1" fontAlgn="base" hangingPunct="1">
        <a:spcBef>
          <a:spcPct val="0"/>
        </a:spcBef>
        <a:spcAft>
          <a:spcPts val="600"/>
        </a:spcAft>
        <a:buClr>
          <a:schemeClr val="tx1"/>
        </a:buClr>
        <a:buFontTx/>
        <a:buNone/>
        <a:defRPr sz="1200">
          <a:solidFill>
            <a:schemeClr val="accent2"/>
          </a:solidFill>
          <a:latin typeface="+mn-lt"/>
          <a:ea typeface="+mn-ea"/>
        </a:defRPr>
      </a:lvl9pPr>
    </p:otherStyle>
  </p:txStyles>
  <p:extLst>
    <p:ext uri="{27BBF7A9-308A-43DC-89C8-2F10F3537804}">
      <p15:sldGuideLst xmlns:p15="http://schemas.microsoft.com/office/powerpoint/2012/main">
        <p15:guide id="2" pos="2767" userDrawn="1">
          <p15:clr>
            <a:srgbClr val="F26B43"/>
          </p15:clr>
        </p15:guide>
        <p15:guide id="4" pos="5556" userDrawn="1">
          <p15:clr>
            <a:srgbClr val="F26B43"/>
          </p15:clr>
        </p15:guide>
        <p15:guide id="6" orient="horz" pos="2845" userDrawn="1">
          <p15:clr>
            <a:srgbClr val="F26B43"/>
          </p15:clr>
        </p15:guide>
        <p15:guide id="8" pos="204" userDrawn="1">
          <p15:clr>
            <a:srgbClr val="F26B43"/>
          </p15:clr>
        </p15:guide>
        <p15:guide id="13" pos="2993" userDrawn="1">
          <p15:clr>
            <a:srgbClr val="F26B43"/>
          </p15:clr>
        </p15:guide>
        <p15:guide id="14" orient="horz" pos="350" userDrawn="1">
          <p15:clr>
            <a:srgbClr val="F26B43"/>
          </p15:clr>
        </p15:guide>
        <p15:guide id="15" orient="horz" pos="667" userDrawn="1">
          <p15:clr>
            <a:srgbClr val="F26B43"/>
          </p15:clr>
        </p15:guide>
        <p15:guide id="16" pos="2064" userDrawn="1">
          <p15:clr>
            <a:srgbClr val="F26B43"/>
          </p15:clr>
        </p15:guide>
        <p15:guide id="17" pos="3923" userDrawn="1">
          <p15:clr>
            <a:srgbClr val="F26B43"/>
          </p15:clr>
        </p15:guide>
        <p15:guide id="18" pos="3696" userDrawn="1">
          <p15:clr>
            <a:srgbClr val="F26B43"/>
          </p15:clr>
        </p15:guide>
        <p15:guide id="19" pos="183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4/relationships/chartEx" Target="../charts/chartEx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485" y="1058863"/>
            <a:ext cx="4966565" cy="1163637"/>
          </a:xfrm>
        </p:spPr>
        <p:txBody>
          <a:bodyPr/>
          <a:lstStyle/>
          <a:p>
            <a:r>
              <a:rPr lang="en-GB" sz="4800" dirty="0"/>
              <a:t>CIRP Tariff Rev Apr 27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9485" y="2600550"/>
            <a:ext cx="4033839" cy="276999"/>
          </a:xfrm>
        </p:spPr>
        <p:txBody>
          <a:bodyPr/>
          <a:lstStyle/>
          <a:p>
            <a:r>
              <a:rPr lang="en-GB" dirty="0"/>
              <a:t>Mar 2026</a:t>
            </a:r>
          </a:p>
        </p:txBody>
      </p:sp>
    </p:spTree>
    <p:extLst>
      <p:ext uri="{BB962C8B-B14F-4D97-AF65-F5344CB8AC3E}">
        <p14:creationId xmlns:p14="http://schemas.microsoft.com/office/powerpoint/2010/main" val="423875770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1797C-4E42-460A-BB53-A28866F04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Tariff Rev Apr 27 | Mar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YOY Price Change For 2027/28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40E9D0-511E-41DF-BC84-8F83A53F7A44}"/>
              </a:ext>
            </a:extLst>
          </p:cNvPr>
          <p:cNvSpPr/>
          <p:nvPr/>
        </p:nvSpPr>
        <p:spPr>
          <a:xfrm>
            <a:off x="591127" y="1248311"/>
            <a:ext cx="8128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Main contributing factors: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Increase in business rates for 2026/27 carry through and 2027/28 (~22% of the increase)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DCC costs due to DNOs paying a larger proportion (~17%)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Inflation increase in 2026/27 carry through and 2027/28 (~33%) 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Under recovery in prior years supressing allowed income in 2026/27 (~20%)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Change in 25/26 Allowed revenue Carrying through (~6%)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Higher ODI forecasts (~6%)</a:t>
            </a:r>
          </a:p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•	Others (~-2%)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00148C"/>
              </a:solidFill>
            </a:endParaRP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00148C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87D255-5978-4FFC-AAA4-95A0F23D4A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764732"/>
              </p:ext>
            </p:extLst>
          </p:nvPr>
        </p:nvGraphicFramePr>
        <p:xfrm>
          <a:off x="5421745" y="483016"/>
          <a:ext cx="2715491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1949166">
                  <a:extLst>
                    <a:ext uri="{9D8B030D-6E8A-4147-A177-3AD203B41FA5}">
                      <a16:colId xmlns:a16="http://schemas.microsoft.com/office/drawing/2014/main" val="1218546396"/>
                    </a:ext>
                  </a:extLst>
                </a:gridCol>
                <a:gridCol w="766325">
                  <a:extLst>
                    <a:ext uri="{9D8B030D-6E8A-4147-A177-3AD203B41FA5}">
                      <a16:colId xmlns:a16="http://schemas.microsoft.com/office/drawing/2014/main" val="5554030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DNO Area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% Change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162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South West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19.2%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840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South Wales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14.9%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458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West Midlands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517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East Midlands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19.1%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7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9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1797C-4E42-460A-BB53-A28866F04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/>
          <a:p>
            <a:r>
              <a:rPr lang="en-GB" dirty="0"/>
              <a:t>| CIRP Tariff Rev Apr 27 | Mar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2681" y="2248585"/>
            <a:ext cx="2518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8" algn="ctr">
              <a:spcAft>
                <a:spcPts val="1200"/>
              </a:spcAft>
              <a:buClr>
                <a:srgbClr val="55555A"/>
              </a:buClr>
            </a:pPr>
            <a:r>
              <a:rPr lang="en-GB" sz="3600" dirty="0">
                <a:solidFill>
                  <a:srgbClr val="00148C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7001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6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622382-7676-455B-9576-7DB35AD3C03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Tariff Rev Apr 27 | Mar 2026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05186-45BD-4F97-A52E-B3D807664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931901"/>
              </p:ext>
            </p:extLst>
          </p:nvPr>
        </p:nvGraphicFramePr>
        <p:xfrm>
          <a:off x="631092" y="1311563"/>
          <a:ext cx="7492818" cy="2438400"/>
        </p:xfrm>
        <a:graphic>
          <a:graphicData uri="http://schemas.openxmlformats.org/drawingml/2006/table">
            <a:tbl>
              <a:tblPr/>
              <a:tblGrid>
                <a:gridCol w="452967">
                  <a:extLst>
                    <a:ext uri="{9D8B030D-6E8A-4147-A177-3AD203B41FA5}">
                      <a16:colId xmlns:a16="http://schemas.microsoft.com/office/drawing/2014/main" val="1220609335"/>
                    </a:ext>
                  </a:extLst>
                </a:gridCol>
                <a:gridCol w="452967">
                  <a:extLst>
                    <a:ext uri="{9D8B030D-6E8A-4147-A177-3AD203B41FA5}">
                      <a16:colId xmlns:a16="http://schemas.microsoft.com/office/drawing/2014/main" val="273742832"/>
                    </a:ext>
                  </a:extLst>
                </a:gridCol>
                <a:gridCol w="3293442">
                  <a:extLst>
                    <a:ext uri="{9D8B030D-6E8A-4147-A177-3AD203B41FA5}">
                      <a16:colId xmlns:a16="http://schemas.microsoft.com/office/drawing/2014/main" val="3230277330"/>
                    </a:ext>
                  </a:extLst>
                </a:gridCol>
                <a:gridCol w="3293442">
                  <a:extLst>
                    <a:ext uri="{9D8B030D-6E8A-4147-A177-3AD203B41FA5}">
                      <a16:colId xmlns:a16="http://schemas.microsoft.com/office/drawing/2014/main" val="327295073"/>
                    </a:ext>
                  </a:extLst>
                </a:gridCol>
              </a:tblGrid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Headline Changes From Previous Submission</a:t>
                      </a:r>
                      <a:endParaRPr lang="en-GB" sz="1800" b="1" i="0" u="none" strike="noStrike" dirty="0">
                        <a:solidFill>
                          <a:srgbClr val="55555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073953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NGED 2027/28 Allowed Revenue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14572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Delta Tables From Previous Submission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9300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800" b="1" i="0" u="none" strike="noStrike">
                        <a:solidFill>
                          <a:srgbClr val="00148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YOY Price Change For 2027/28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800" b="0" i="0" u="none" strike="noStrike" dirty="0">
                        <a:solidFill>
                          <a:srgbClr val="55555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21463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Questions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323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26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1797C-4E42-460A-BB53-A28866F04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Tariff Rev Apr 27 | Mar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 Changes From Previous Submission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40E9D0-511E-41DF-BC84-8F83A53F7A44}"/>
              </a:ext>
            </a:extLst>
          </p:cNvPr>
          <p:cNvSpPr/>
          <p:nvPr/>
        </p:nvSpPr>
        <p:spPr>
          <a:xfrm>
            <a:off x="591127" y="1248311"/>
            <a:ext cx="8128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Return– Increase on Nov 25 Submission (1.2m for NGED 2027/28)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Prescribed Rates – Large reduction on Nov 25 Submission (-16.8m)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Smart Meter Com License costs – Large increase on Nov submission due to how DCC costs are going recovered. (DNO share moving from 6% to 40%) (59.1m)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Tax Allowance- Increase on Nov 25 Submission (3.3m)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Correction Term- Large decrease Due to allowed revenue changes and change in revenue forecast (-19.4m)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Inflation- Increase following the Nov OBR forecast (9.1m)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Total Changes for NGED show an increase of 36.2m </a:t>
            </a:r>
          </a:p>
        </p:txBody>
      </p:sp>
    </p:spTree>
    <p:extLst>
      <p:ext uri="{BB962C8B-B14F-4D97-AF65-F5344CB8AC3E}">
        <p14:creationId xmlns:p14="http://schemas.microsoft.com/office/powerpoint/2010/main" val="39943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380C2-1376-4B27-9405-3E6E800FE9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tabLst>
                <a:tab pos="989013" algn="l"/>
              </a:tabLst>
            </a:pPr>
            <a:r>
              <a:rPr lang="en-GB" dirty="0"/>
              <a:t>CIRP Tariff Rev Apr 27 | Mar 2026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8" name="Chart 7">
                <a:extLst>
                  <a:ext uri="{FF2B5EF4-FFF2-40B4-BE49-F238E27FC236}">
                    <a16:creationId xmlns:a16="http://schemas.microsoft.com/office/drawing/2014/main" id="{F4FEA4C9-F149-426F-96D8-2A32E152A26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68307705"/>
                  </p:ext>
                </p:extLst>
              </p:nvPr>
            </p:nvGraphicFramePr>
            <p:xfrm>
              <a:off x="295565" y="233799"/>
              <a:ext cx="8617526" cy="443980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8" name="Chart 7">
                <a:extLst>
                  <a:ext uri="{FF2B5EF4-FFF2-40B4-BE49-F238E27FC236}">
                    <a16:creationId xmlns:a16="http://schemas.microsoft.com/office/drawing/2014/main" id="{F4FEA4C9-F149-426F-96D8-2A32E152A2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5565" y="233799"/>
                <a:ext cx="8617526" cy="443980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922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380C2-1376-4B27-9405-3E6E800FE9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tabLst>
                <a:tab pos="989013" algn="l"/>
              </a:tabLst>
            </a:pPr>
            <a:r>
              <a:rPr lang="en-GB" dirty="0"/>
              <a:t>CIRP Tariff Rev Apr 27 | Mar 2026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6" name="Chart 5">
                <a:extLst>
                  <a:ext uri="{FF2B5EF4-FFF2-40B4-BE49-F238E27FC236}">
                    <a16:creationId xmlns:a16="http://schemas.microsoft.com/office/drawing/2014/main" id="{848D67C6-926A-4875-A05C-1705E389C74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2472585"/>
                  </p:ext>
                </p:extLst>
              </p:nvPr>
            </p:nvGraphicFramePr>
            <p:xfrm>
              <a:off x="295563" y="202406"/>
              <a:ext cx="8682182" cy="453801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6" name="Chart 5">
                <a:extLst>
                  <a:ext uri="{FF2B5EF4-FFF2-40B4-BE49-F238E27FC236}">
                    <a16:creationId xmlns:a16="http://schemas.microsoft.com/office/drawing/2014/main" id="{848D67C6-926A-4875-A05C-1705E389C74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5563" y="202406"/>
                <a:ext cx="8682182" cy="453801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960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Tariff Rev Apr 27 | Mar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EMEB Delta From Previous Submission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F24543-1870-4B23-AADE-2EE8AB68C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41653"/>
              </p:ext>
            </p:extLst>
          </p:nvPr>
        </p:nvGraphicFramePr>
        <p:xfrm>
          <a:off x="654050" y="1620838"/>
          <a:ext cx="7835900" cy="2476500"/>
        </p:xfrm>
        <a:graphic>
          <a:graphicData uri="http://schemas.openxmlformats.org/drawingml/2006/table">
            <a:tbl>
              <a:tblPr/>
              <a:tblGrid>
                <a:gridCol w="609353">
                  <a:extLst>
                    <a:ext uri="{9D8B030D-6E8A-4147-A177-3AD203B41FA5}">
                      <a16:colId xmlns:a16="http://schemas.microsoft.com/office/drawing/2014/main" val="1211665948"/>
                    </a:ext>
                  </a:extLst>
                </a:gridCol>
                <a:gridCol w="3494259">
                  <a:extLst>
                    <a:ext uri="{9D8B030D-6E8A-4147-A177-3AD203B41FA5}">
                      <a16:colId xmlns:a16="http://schemas.microsoft.com/office/drawing/2014/main" val="3229629703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821205137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201289805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517025567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2174039059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2864703566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20412522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 Nominal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2024/25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6437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Nov 25 DCP66A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682.3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565.9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624.2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665.1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678.4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258267"/>
                  </a:ext>
                </a:extLst>
              </a:tr>
              <a:tr h="19050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5461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38375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6172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Prescribed Rates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686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Smart Meter Communication Licensee Costs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87057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913115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term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952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98003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822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Nov 25 Submission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598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682.1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565.5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615.8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682.4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258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18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Tariff Rev Apr 27 | Mar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MIDE Delta From Previous Submission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065232F-A753-4BAF-BF79-470461A32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772268"/>
              </p:ext>
            </p:extLst>
          </p:nvPr>
        </p:nvGraphicFramePr>
        <p:xfrm>
          <a:off x="654050" y="1620838"/>
          <a:ext cx="7835900" cy="2476500"/>
        </p:xfrm>
        <a:graphic>
          <a:graphicData uri="http://schemas.openxmlformats.org/drawingml/2006/table">
            <a:tbl>
              <a:tblPr/>
              <a:tblGrid>
                <a:gridCol w="609353">
                  <a:extLst>
                    <a:ext uri="{9D8B030D-6E8A-4147-A177-3AD203B41FA5}">
                      <a16:colId xmlns:a16="http://schemas.microsoft.com/office/drawing/2014/main" val="2034486018"/>
                    </a:ext>
                  </a:extLst>
                </a:gridCol>
                <a:gridCol w="3494259">
                  <a:extLst>
                    <a:ext uri="{9D8B030D-6E8A-4147-A177-3AD203B41FA5}">
                      <a16:colId xmlns:a16="http://schemas.microsoft.com/office/drawing/2014/main" val="3485548475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549386113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4205405398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2730997526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894982245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605418729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31278616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 Nominal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2024/25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183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Nov 25 DCP66A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734.3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591.0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651.1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689.3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662.7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675.9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542412"/>
                  </a:ext>
                </a:extLst>
              </a:tr>
              <a:tr h="19050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2507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49304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53533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Prescribed Rates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54351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Smart Meter Communication Licensee Costs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31125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70328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term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001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03496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12547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Nov 25 Submission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740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734.1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590.6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646.0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699.6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679.0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989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15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CIRP Tariff Rev Apr 27 | Mar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SWAE Delta From Previous Submission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2CAC0D7-C26C-44B5-81F6-F4EBF5BF9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14455"/>
              </p:ext>
            </p:extLst>
          </p:nvPr>
        </p:nvGraphicFramePr>
        <p:xfrm>
          <a:off x="654050" y="1620838"/>
          <a:ext cx="7835900" cy="2476500"/>
        </p:xfrm>
        <a:graphic>
          <a:graphicData uri="http://schemas.openxmlformats.org/drawingml/2006/table">
            <a:tbl>
              <a:tblPr/>
              <a:tblGrid>
                <a:gridCol w="609353">
                  <a:extLst>
                    <a:ext uri="{9D8B030D-6E8A-4147-A177-3AD203B41FA5}">
                      <a16:colId xmlns:a16="http://schemas.microsoft.com/office/drawing/2014/main" val="4242651628"/>
                    </a:ext>
                  </a:extLst>
                </a:gridCol>
                <a:gridCol w="3494259">
                  <a:extLst>
                    <a:ext uri="{9D8B030D-6E8A-4147-A177-3AD203B41FA5}">
                      <a16:colId xmlns:a16="http://schemas.microsoft.com/office/drawing/2014/main" val="2411370764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409858433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04314513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4134955200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3853130893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427993237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10934510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 Nominal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2024/25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9862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Nov 25 DCP66A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329.4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273.9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301.1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329.3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330.9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337.5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285512"/>
                  </a:ext>
                </a:extLst>
              </a:tr>
              <a:tr h="19050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89637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060873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92056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Prescribed Rates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75057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Smart Meter Communication Licensee Costs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87354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30218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term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05461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20601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13191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Nov 25 Submission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9608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329.3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302.9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344.0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341.5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348.3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66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23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CIRP Tariff Rev Apr 27 | Mar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SWEB Delta From Previous Submission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9E60235-0EDF-47FA-8F65-290E1A738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135136"/>
              </p:ext>
            </p:extLst>
          </p:nvPr>
        </p:nvGraphicFramePr>
        <p:xfrm>
          <a:off x="654050" y="1620838"/>
          <a:ext cx="7835900" cy="2476500"/>
        </p:xfrm>
        <a:graphic>
          <a:graphicData uri="http://schemas.openxmlformats.org/drawingml/2006/table">
            <a:tbl>
              <a:tblPr/>
              <a:tblGrid>
                <a:gridCol w="609353">
                  <a:extLst>
                    <a:ext uri="{9D8B030D-6E8A-4147-A177-3AD203B41FA5}">
                      <a16:colId xmlns:a16="http://schemas.microsoft.com/office/drawing/2014/main" val="2579420289"/>
                    </a:ext>
                  </a:extLst>
                </a:gridCol>
                <a:gridCol w="3494259">
                  <a:extLst>
                    <a:ext uri="{9D8B030D-6E8A-4147-A177-3AD203B41FA5}">
                      <a16:colId xmlns:a16="http://schemas.microsoft.com/office/drawing/2014/main" val="831963191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517866624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2232342514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3139932394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1103703098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713620851"/>
                    </a:ext>
                  </a:extLst>
                </a:gridCol>
                <a:gridCol w="622048">
                  <a:extLst>
                    <a:ext uri="{9D8B030D-6E8A-4147-A177-3AD203B41FA5}">
                      <a16:colId xmlns:a16="http://schemas.microsoft.com/office/drawing/2014/main" val="30697229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 Nominal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2024/25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366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Nov 25 DCP66A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470.1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399.4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431.4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495.1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485.7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495.4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085936"/>
                  </a:ext>
                </a:extLst>
              </a:tr>
              <a:tr h="19050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58074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41898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68247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Prescribed Rates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24682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Smart Meter Communication Licensee Costs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94978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06851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Correction term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7077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3811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Inflation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54674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Nov 25 Submission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946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469.7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398.9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426.7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498.1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908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27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US NG_2018 PPT__EnergyLines Template 16x9">
  <a:themeElements>
    <a:clrScheme name="Custom 8">
      <a:dk1>
        <a:srgbClr val="55555A"/>
      </a:dk1>
      <a:lt1>
        <a:srgbClr val="FFFFFF"/>
      </a:lt1>
      <a:dk2>
        <a:srgbClr val="808083"/>
      </a:dk2>
      <a:lt2>
        <a:srgbClr val="AAAAAC"/>
      </a:lt2>
      <a:accent1>
        <a:srgbClr val="00148C"/>
      </a:accent1>
      <a:accent2>
        <a:srgbClr val="00BEB4"/>
      </a:accent2>
      <a:accent3>
        <a:srgbClr val="FA4616"/>
      </a:accent3>
      <a:accent4>
        <a:srgbClr val="500A78"/>
      </a:accent4>
      <a:accent5>
        <a:srgbClr val="C800A1"/>
      </a:accent5>
      <a:accent6>
        <a:srgbClr val="FFB45A"/>
      </a:accent6>
      <a:hlink>
        <a:srgbClr val="0563C1"/>
      </a:hlink>
      <a:folHlink>
        <a:srgbClr val="954F72"/>
      </a:folHlink>
    </a:clrScheme>
    <a:fontScheme name="NG Phot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34" tIns="45718" rIns="91434" bIns="45718" numCol="1" rtlCol="0" anchor="t" anchorCtr="0" compatLnSpc="1">
        <a:prstTxWarp prst="textNoShape">
          <a:avLst/>
        </a:prstTxWarp>
      </a:bodyPr>
      <a:lstStyle>
        <a:defPPr algn="l">
          <a:spcAft>
            <a:spcPts val="450"/>
          </a:spcAft>
          <a:defRPr sz="1800" dirty="0" err="1">
            <a:solidFill>
              <a:schemeClr val="bg1"/>
            </a:solidFill>
            <a:latin typeface="+mn-lt"/>
            <a:cs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charset="0"/>
            <a:ea typeface="ＭＳ Ｐゴシック" pitchFamily="48" charset="-128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0" tIns="0" rIns="0" bIns="0" numCol="1" rtlCol="0" anchor="t" anchorCtr="0" compatLnSpc="1">
        <a:prstTxWarp prst="textNoShape">
          <a:avLst/>
        </a:prstTxWarp>
        <a:spAutoFit/>
      </a:bodyPr>
      <a:lstStyle>
        <a:defPPr algn="l">
          <a:spcAft>
            <a:spcPts val="600"/>
          </a:spcAft>
          <a:buClr>
            <a:schemeClr val="tx1"/>
          </a:buClr>
          <a:defRPr sz="1800" b="0" kern="0" dirty="0" err="1" smtClean="0">
            <a:solidFill>
              <a:schemeClr val="tx1"/>
            </a:solidFill>
            <a:latin typeface="+mn-lt"/>
            <a:ea typeface="+mn-ea"/>
          </a:defRPr>
        </a:defPPr>
      </a:lstStyle>
    </a:txDef>
  </a:objectDefaults>
  <a:extraClrSchemeLst>
    <a:extraClrScheme>
      <a:clrScheme name="NG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ED9"/>
        </a:accent1>
        <a:accent2>
          <a:srgbClr val="52DA3F"/>
        </a:accent2>
        <a:accent3>
          <a:srgbClr val="FFFFFF"/>
        </a:accent3>
        <a:accent4>
          <a:srgbClr val="000000"/>
        </a:accent4>
        <a:accent5>
          <a:srgbClr val="AAD3E9"/>
        </a:accent5>
        <a:accent6>
          <a:srgbClr val="49C538"/>
        </a:accent6>
        <a:hlink>
          <a:srgbClr val="FF7800"/>
        </a:hlink>
        <a:folHlink>
          <a:srgbClr val="00B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Core Blue">
      <a:srgbClr val="00148C"/>
    </a:custClr>
    <a:custClr name="Light Blue">
      <a:srgbClr val="00AFF0"/>
    </a:custClr>
    <a:custClr name="Green">
      <a:srgbClr val="3CE12D"/>
    </a:custClr>
    <a:custClr name="Red">
      <a:srgbClr val="F53C32"/>
    </a:custClr>
    <a:custClr name="Yellow">
      <a:srgbClr val="FADC00"/>
    </a:custClr>
    <a:custClr name="Dark grey">
      <a:srgbClr val="55555A"/>
    </a:custClr>
    <a:custClr name="Blue">
      <a:srgbClr val="009DDC"/>
    </a:custClr>
    <a:custClr name="Teal">
      <a:srgbClr val="00BEB4"/>
    </a:custClr>
    <a:custClr name="Purple">
      <a:srgbClr val="500A78"/>
    </a:custClr>
    <a:custClr name="Magenta">
      <a:srgbClr val="C800A1"/>
    </a:custClr>
    <a:custClr name="Lilac">
      <a:srgbClr val="AF96DC"/>
    </a:custClr>
    <a:custClr name="Orange">
      <a:srgbClr val="FA4616"/>
    </a:custClr>
    <a:custClr name="Mid Blue">
      <a:srgbClr val="0073CD"/>
    </a:custClr>
    <a:custClr name="Soft orange">
      <a:srgbClr val="FFB45A"/>
    </a:custClr>
    <a:custClr name="Mid green">
      <a:srgbClr val="78A22F"/>
    </a:custClr>
  </a:custClrLst>
  <a:extLst>
    <a:ext uri="{05A4C25C-085E-4340-85A3-A5531E510DB2}">
      <thm15:themeFamily xmlns:thm15="http://schemas.microsoft.com/office/thememl/2012/main" name="PPT EnergyLines 16x9_030722" id="{DB6701F6-33EB-433A-BAFE-0FD11412AF6B}" vid="{CD43ECE0-E491-4B82-B686-E0B22EB1226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Core Blue">
      <a:srgbClr val="00148C"/>
    </a:custClr>
    <a:custClr name="Light Blue">
      <a:srgbClr val="00AFF0"/>
    </a:custClr>
    <a:custClr name="Green">
      <a:srgbClr val="3CE12D"/>
    </a:custClr>
    <a:custClr name="Red">
      <a:srgbClr val="F53C32"/>
    </a:custClr>
    <a:custClr name="Yellow">
      <a:srgbClr val="FADC00"/>
    </a:custClr>
    <a:custClr name="Dark grey">
      <a:srgbClr val="55555A"/>
    </a:custClr>
    <a:custClr name="Blue">
      <a:srgbClr val="009DDC"/>
    </a:custClr>
    <a:custClr name="Teal">
      <a:srgbClr val="00BEB4"/>
    </a:custClr>
    <a:custClr name="Purple">
      <a:srgbClr val="500A78"/>
    </a:custClr>
    <a:custClr name="Magenta">
      <a:srgbClr val="C800A1"/>
    </a:custClr>
    <a:custClr name="Lilac">
      <a:srgbClr val="AF96DC"/>
    </a:custClr>
    <a:custClr name="Orange">
      <a:srgbClr val="FA4616"/>
    </a:custClr>
    <a:custClr name="Mid Blue">
      <a:srgbClr val="0073CD"/>
    </a:custClr>
    <a:custClr name="Soft orange">
      <a:srgbClr val="FFB45A"/>
    </a:custClr>
    <a:custClr name="Mid green">
      <a:srgbClr val="78A22F"/>
    </a:custClr>
  </a:custClr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Core Blue">
      <a:srgbClr val="00148C"/>
    </a:custClr>
    <a:custClr name="Light Blue">
      <a:srgbClr val="00AFF0"/>
    </a:custClr>
    <a:custClr name="Green">
      <a:srgbClr val="3CE12D"/>
    </a:custClr>
    <a:custClr name="Red">
      <a:srgbClr val="F53C32"/>
    </a:custClr>
    <a:custClr name="Yellow">
      <a:srgbClr val="FADC00"/>
    </a:custClr>
    <a:custClr name="Dark grey">
      <a:srgbClr val="55555A"/>
    </a:custClr>
    <a:custClr name="Blue">
      <a:srgbClr val="009DDC"/>
    </a:custClr>
    <a:custClr name="Teal">
      <a:srgbClr val="00BEB4"/>
    </a:custClr>
    <a:custClr name="Purple">
      <a:srgbClr val="500A78"/>
    </a:custClr>
    <a:custClr name="Magenta">
      <a:srgbClr val="C800A1"/>
    </a:custClr>
    <a:custClr name="Lilac">
      <a:srgbClr val="AF96DC"/>
    </a:custClr>
    <a:custClr name="Orange">
      <a:srgbClr val="FA4616"/>
    </a:custClr>
    <a:custClr name="Mid Blue">
      <a:srgbClr val="0073CD"/>
    </a:custClr>
    <a:custClr name="Soft orange">
      <a:srgbClr val="FFB45A"/>
    </a:custClr>
    <a:custClr name="Mid green">
      <a:srgbClr val="78A22F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NG_Description xmlns="167b30c5-9f52-497a-9f7f-799ad506a05e">PowerPoint template - Energy Lines 16x9</NG_Description>
    <NG_DocType xmlns="http://schemas.microsoft.com/sharepoint/v3/fields">Templates</NG_DocType>
    <NG_IsPopuler xmlns="167b30c5-9f52-497a-9f7f-799ad506a05e">true</NG_IsPopuler>
    <NG_LOB xmlns="http://schemas.microsoft.com/sharepoint/v3/fields" xsi:nil="true"/>
    <NG_Department xmlns="http://schemas.microsoft.com/sharepoint/v3/fields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198FA659898489848506E8E89DC9B002695C535152C844FA4C9CD1F101F6F90" ma:contentTypeVersion="2" ma:contentTypeDescription="Create a new document." ma:contentTypeScope="" ma:versionID="df0f9bbe0949dd264d1ac6404c310bc8">
  <xsd:schema xmlns:xsd="http://www.w3.org/2001/XMLSchema" xmlns:p="http://schemas.microsoft.com/office/2006/metadata/properties" xmlns:ns2="167b30c5-9f52-497a-9f7f-799ad506a05e" xmlns:ns3="http://schemas.microsoft.com/sharepoint/v3/fields" targetNamespace="http://schemas.microsoft.com/office/2006/metadata/properties" ma:root="true" ma:fieldsID="a97e7fc26b9b8d11eb25c01f5229ff6e" ns2:_="" ns3:_="">
    <xsd:import namespace="167b30c5-9f52-497a-9f7f-799ad506a05e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NG_IsPopuler" minOccurs="0"/>
                <xsd:element ref="ns2:NG_Description" minOccurs="0"/>
                <xsd:element ref="ns3:NG_LOB" minOccurs="0"/>
                <xsd:element ref="ns3:NG_Department" minOccurs="0"/>
                <xsd:element ref="ns3:NG_DocTyp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167b30c5-9f52-497a-9f7f-799ad506a05e" elementFormDefault="qualified">
    <xsd:import namespace="http://schemas.microsoft.com/office/2006/documentManagement/types"/>
    <xsd:element name="NG_IsPopuler" ma:index="8" nillable="true" ma:displayName="Is Popular" ma:default="1" ma:internalName="NG_IsPopuler">
      <xsd:simpleType>
        <xsd:restriction base="dms:Boolean"/>
      </xsd:simpleType>
    </xsd:element>
    <xsd:element name="NG_Description" ma:index="9" nillable="true" ma:displayName="Description" ma:internalName="NG_Description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NG_LOB" ma:index="10" nillable="true" ma:displayName="Business Area" ma:internalName="NG_LOB">
      <xsd:simpleType>
        <xsd:restriction base="dms:Text"/>
      </xsd:simpleType>
    </xsd:element>
    <xsd:element name="NG_Department" ma:index="11" nillable="true" ma:displayName="Department" ma:internalName="NG_Department">
      <xsd:simpleType>
        <xsd:restriction base="dms:Text"/>
      </xsd:simpleType>
    </xsd:element>
    <xsd:element name="NG_DocType" ma:index="12" ma:displayName="Document Type" ma:format="Dropdown" ma:internalName="NG_DocType">
      <xsd:simpleType>
        <xsd:restriction base="dms:Choice">
          <xsd:enumeration value="Forms"/>
          <xsd:enumeration value="Visual Identity"/>
          <xsd:enumeration value="teamtalk"/>
          <xsd:enumeration value="One"/>
          <xsd:enumeration value="Templates"/>
          <xsd:enumeration value="Samples"/>
          <xsd:enumeration value="Event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E04DA17-4FAB-418C-88AF-EBB5C20EE5F3}">
  <ds:schemaRefs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167b30c5-9f52-497a-9f7f-799ad506a05e"/>
    <ds:schemaRef ds:uri="http://schemas.openxmlformats.org/package/2006/metadata/core-properties"/>
    <ds:schemaRef ds:uri="http://schemas.microsoft.com/sharepoint/v3/field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41989E3-E6A5-48A2-8585-F2FA39FD2E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0B7D6A-AA67-4DA0-8F75-D05E4EC162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7b30c5-9f52-497a-9f7f-799ad506a05e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EnergyLines 16x9_030722</Template>
  <TotalTime>5746</TotalTime>
  <Words>963</Words>
  <Application>Microsoft Office PowerPoint</Application>
  <PresentationFormat>On-screen Show (16:9)</PresentationFormat>
  <Paragraphs>425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US NG_2018 PPT__EnergyLines Template 16x9</vt:lpstr>
      <vt:lpstr>CIRP Tariff Rev Apr 27</vt:lpstr>
      <vt:lpstr>Agenda</vt:lpstr>
      <vt:lpstr>Headline Changes From Previous Submission</vt:lpstr>
      <vt:lpstr>PowerPoint Presentation</vt:lpstr>
      <vt:lpstr>PowerPoint Presentation</vt:lpstr>
      <vt:lpstr>EMEB Delta From Previous Submission</vt:lpstr>
      <vt:lpstr>MIDE Delta From Previous Submission</vt:lpstr>
      <vt:lpstr>SWAE Delta From Previous Submission</vt:lpstr>
      <vt:lpstr>SWEB Delta From Previous Submission</vt:lpstr>
      <vt:lpstr>YOY Price Change For 2027/28</vt:lpstr>
      <vt:lpstr>PowerPoint Presentation</vt:lpstr>
      <vt:lpstr>PowerPoint Presentation</vt:lpstr>
    </vt:vector>
  </TitlesOfParts>
  <Company>Western Power Distribution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 (on two lines)</dc:title>
  <dc:creator>Wornell, Dave I.</dc:creator>
  <cp:lastModifiedBy>Andy Green</cp:lastModifiedBy>
  <cp:revision>164</cp:revision>
  <cp:lastPrinted>2026-03-17T12:43:37Z</cp:lastPrinted>
  <dcterms:created xsi:type="dcterms:W3CDTF">2022-09-21T06:30:43Z</dcterms:created>
  <dcterms:modified xsi:type="dcterms:W3CDTF">2026-03-19T12:00:21Z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0x01010091A198FA659898489848506E8E89DC9B002695C535152C844FA4C9CD1F101F6F90</vt:lpwstr>
  </property>
</Properties>
</file>